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64" r:id="rId5"/>
    <p:sldId id="256" r:id="rId6"/>
    <p:sldId id="257" r:id="rId7"/>
    <p:sldId id="260" r:id="rId8"/>
    <p:sldId id="261"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3D3D3"/>
    <a:srgbClr val="F4F4F4"/>
    <a:srgbClr val="D8D8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39EA98-9785-427C-AAF0-8B16E415128F}" v="38" dt="2024-08-18T15:09:02.7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p:scale>
          <a:sx n="50" d="100"/>
          <a:sy n="50" d="100"/>
        </p:scale>
        <p:origin x="2248" y="18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hdphoto1.wdp>
</file>

<file path=ppt/media/hdphoto2.wdp>
</file>

<file path=ppt/media/image1.jpg>
</file>

<file path=ppt/media/image2.jpg>
</file>

<file path=ppt/media/image3.jpg>
</file>

<file path=ppt/media/image4.png>
</file>

<file path=ppt/media/image5.pn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A0F41-948E-791F-528E-951235FCB1D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7EB3AEF-83FD-1F56-8A0C-7C7974DC08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DD635CF-1E14-0BBE-0D54-31604CE1EA22}"/>
              </a:ext>
            </a:extLst>
          </p:cNvPr>
          <p:cNvSpPr>
            <a:spLocks noGrp="1"/>
          </p:cNvSpPr>
          <p:nvPr>
            <p:ph type="dt" sz="half" idx="10"/>
          </p:nvPr>
        </p:nvSpPr>
        <p:spPr/>
        <p:txBody>
          <a:bodyPr/>
          <a:lstStyle/>
          <a:p>
            <a:fld id="{717DFCE3-EEBE-457E-9EC8-6118D44807CF}" type="datetimeFigureOut">
              <a:rPr lang="en-IN" smtClean="0"/>
              <a:t>18-08-2024</a:t>
            </a:fld>
            <a:endParaRPr lang="en-IN"/>
          </a:p>
        </p:txBody>
      </p:sp>
      <p:sp>
        <p:nvSpPr>
          <p:cNvPr id="5" name="Footer Placeholder 4">
            <a:extLst>
              <a:ext uri="{FF2B5EF4-FFF2-40B4-BE49-F238E27FC236}">
                <a16:creationId xmlns:a16="http://schemas.microsoft.com/office/drawing/2014/main" id="{B30C882E-1C4A-D903-C7F2-B3368D66C8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B8A4CF-EE69-4399-21FE-8AD50B9605B9}"/>
              </a:ext>
            </a:extLst>
          </p:cNvPr>
          <p:cNvSpPr>
            <a:spLocks noGrp="1"/>
          </p:cNvSpPr>
          <p:nvPr>
            <p:ph type="sldNum" sz="quarter" idx="12"/>
          </p:nvPr>
        </p:nvSpPr>
        <p:spPr/>
        <p:txBody>
          <a:bodyPr/>
          <a:lstStyle/>
          <a:p>
            <a:fld id="{86ED4960-BD83-400B-B686-BC06D16721C8}" type="slidenum">
              <a:rPr lang="en-IN" smtClean="0"/>
              <a:t>‹#›</a:t>
            </a:fld>
            <a:endParaRPr lang="en-IN"/>
          </a:p>
        </p:txBody>
      </p:sp>
    </p:spTree>
    <p:extLst>
      <p:ext uri="{BB962C8B-B14F-4D97-AF65-F5344CB8AC3E}">
        <p14:creationId xmlns:p14="http://schemas.microsoft.com/office/powerpoint/2010/main" val="32306716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9F046-FE22-A952-16DC-280380C6BB7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DBDC111-00B1-2258-0CD3-D78EF0A317E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F766A9-5696-4EFB-2974-F92254B4B3C5}"/>
              </a:ext>
            </a:extLst>
          </p:cNvPr>
          <p:cNvSpPr>
            <a:spLocks noGrp="1"/>
          </p:cNvSpPr>
          <p:nvPr>
            <p:ph type="dt" sz="half" idx="10"/>
          </p:nvPr>
        </p:nvSpPr>
        <p:spPr/>
        <p:txBody>
          <a:bodyPr/>
          <a:lstStyle/>
          <a:p>
            <a:fld id="{717DFCE3-EEBE-457E-9EC8-6118D44807CF}" type="datetimeFigureOut">
              <a:rPr lang="en-IN" smtClean="0"/>
              <a:t>18-08-2024</a:t>
            </a:fld>
            <a:endParaRPr lang="en-IN"/>
          </a:p>
        </p:txBody>
      </p:sp>
      <p:sp>
        <p:nvSpPr>
          <p:cNvPr id="5" name="Footer Placeholder 4">
            <a:extLst>
              <a:ext uri="{FF2B5EF4-FFF2-40B4-BE49-F238E27FC236}">
                <a16:creationId xmlns:a16="http://schemas.microsoft.com/office/drawing/2014/main" id="{1F438DBE-6B3B-BC65-B260-E43C6C9CAD7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8E4E7DC-F08E-B4FD-1662-8501EAE0AB27}"/>
              </a:ext>
            </a:extLst>
          </p:cNvPr>
          <p:cNvSpPr>
            <a:spLocks noGrp="1"/>
          </p:cNvSpPr>
          <p:nvPr>
            <p:ph type="sldNum" sz="quarter" idx="12"/>
          </p:nvPr>
        </p:nvSpPr>
        <p:spPr/>
        <p:txBody>
          <a:bodyPr/>
          <a:lstStyle/>
          <a:p>
            <a:fld id="{86ED4960-BD83-400B-B686-BC06D16721C8}" type="slidenum">
              <a:rPr lang="en-IN" smtClean="0"/>
              <a:t>‹#›</a:t>
            </a:fld>
            <a:endParaRPr lang="en-IN"/>
          </a:p>
        </p:txBody>
      </p:sp>
    </p:spTree>
    <p:extLst>
      <p:ext uri="{BB962C8B-B14F-4D97-AF65-F5344CB8AC3E}">
        <p14:creationId xmlns:p14="http://schemas.microsoft.com/office/powerpoint/2010/main" val="35795134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C227BD-ACFE-6ADF-1898-EF282DDC35B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022E6AC-A44B-0602-A8A6-16EAED6CD69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A8CD4A6-BDDE-FC6C-0EF3-0765C0D16754}"/>
              </a:ext>
            </a:extLst>
          </p:cNvPr>
          <p:cNvSpPr>
            <a:spLocks noGrp="1"/>
          </p:cNvSpPr>
          <p:nvPr>
            <p:ph type="dt" sz="half" idx="10"/>
          </p:nvPr>
        </p:nvSpPr>
        <p:spPr/>
        <p:txBody>
          <a:bodyPr/>
          <a:lstStyle/>
          <a:p>
            <a:fld id="{717DFCE3-EEBE-457E-9EC8-6118D44807CF}" type="datetimeFigureOut">
              <a:rPr lang="en-IN" smtClean="0"/>
              <a:t>18-08-2024</a:t>
            </a:fld>
            <a:endParaRPr lang="en-IN"/>
          </a:p>
        </p:txBody>
      </p:sp>
      <p:sp>
        <p:nvSpPr>
          <p:cNvPr id="5" name="Footer Placeholder 4">
            <a:extLst>
              <a:ext uri="{FF2B5EF4-FFF2-40B4-BE49-F238E27FC236}">
                <a16:creationId xmlns:a16="http://schemas.microsoft.com/office/drawing/2014/main" id="{DF1DD92D-A912-784B-DD4B-409C24B295D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580E445-99ED-7D90-695D-3CBBAAF07640}"/>
              </a:ext>
            </a:extLst>
          </p:cNvPr>
          <p:cNvSpPr>
            <a:spLocks noGrp="1"/>
          </p:cNvSpPr>
          <p:nvPr>
            <p:ph type="sldNum" sz="quarter" idx="12"/>
          </p:nvPr>
        </p:nvSpPr>
        <p:spPr/>
        <p:txBody>
          <a:bodyPr/>
          <a:lstStyle/>
          <a:p>
            <a:fld id="{86ED4960-BD83-400B-B686-BC06D16721C8}" type="slidenum">
              <a:rPr lang="en-IN" smtClean="0"/>
              <a:t>‹#›</a:t>
            </a:fld>
            <a:endParaRPr lang="en-IN"/>
          </a:p>
        </p:txBody>
      </p:sp>
    </p:spTree>
    <p:extLst>
      <p:ext uri="{BB962C8B-B14F-4D97-AF65-F5344CB8AC3E}">
        <p14:creationId xmlns:p14="http://schemas.microsoft.com/office/powerpoint/2010/main" val="4097704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8EEBA-5AB2-6A82-06BB-3D010C9ED5B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2187AE6-F423-A2B3-139E-30CCF8004CD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EC7E39-94E8-862A-4313-9A972659B401}"/>
              </a:ext>
            </a:extLst>
          </p:cNvPr>
          <p:cNvSpPr>
            <a:spLocks noGrp="1"/>
          </p:cNvSpPr>
          <p:nvPr>
            <p:ph type="dt" sz="half" idx="10"/>
          </p:nvPr>
        </p:nvSpPr>
        <p:spPr/>
        <p:txBody>
          <a:bodyPr/>
          <a:lstStyle/>
          <a:p>
            <a:fld id="{717DFCE3-EEBE-457E-9EC8-6118D44807CF}" type="datetimeFigureOut">
              <a:rPr lang="en-IN" smtClean="0"/>
              <a:t>18-08-2024</a:t>
            </a:fld>
            <a:endParaRPr lang="en-IN"/>
          </a:p>
        </p:txBody>
      </p:sp>
      <p:sp>
        <p:nvSpPr>
          <p:cNvPr id="5" name="Footer Placeholder 4">
            <a:extLst>
              <a:ext uri="{FF2B5EF4-FFF2-40B4-BE49-F238E27FC236}">
                <a16:creationId xmlns:a16="http://schemas.microsoft.com/office/drawing/2014/main" id="{FED3242F-4F69-9A4D-3A1B-DEC0CE62FCF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33E579-6303-8AFE-9E6B-42851FF91FB0}"/>
              </a:ext>
            </a:extLst>
          </p:cNvPr>
          <p:cNvSpPr>
            <a:spLocks noGrp="1"/>
          </p:cNvSpPr>
          <p:nvPr>
            <p:ph type="sldNum" sz="quarter" idx="12"/>
          </p:nvPr>
        </p:nvSpPr>
        <p:spPr/>
        <p:txBody>
          <a:bodyPr/>
          <a:lstStyle/>
          <a:p>
            <a:fld id="{86ED4960-BD83-400B-B686-BC06D16721C8}" type="slidenum">
              <a:rPr lang="en-IN" smtClean="0"/>
              <a:t>‹#›</a:t>
            </a:fld>
            <a:endParaRPr lang="en-IN"/>
          </a:p>
        </p:txBody>
      </p:sp>
    </p:spTree>
    <p:extLst>
      <p:ext uri="{BB962C8B-B14F-4D97-AF65-F5344CB8AC3E}">
        <p14:creationId xmlns:p14="http://schemas.microsoft.com/office/powerpoint/2010/main" val="2219241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1E87F-45F5-D854-50B9-0DC7E042D5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2317218-037F-8621-9B03-01C95BB784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52A3F9-8852-71D7-17BA-7CEC82891420}"/>
              </a:ext>
            </a:extLst>
          </p:cNvPr>
          <p:cNvSpPr>
            <a:spLocks noGrp="1"/>
          </p:cNvSpPr>
          <p:nvPr>
            <p:ph type="dt" sz="half" idx="10"/>
          </p:nvPr>
        </p:nvSpPr>
        <p:spPr/>
        <p:txBody>
          <a:bodyPr/>
          <a:lstStyle/>
          <a:p>
            <a:fld id="{717DFCE3-EEBE-457E-9EC8-6118D44807CF}" type="datetimeFigureOut">
              <a:rPr lang="en-IN" smtClean="0"/>
              <a:t>18-08-2024</a:t>
            </a:fld>
            <a:endParaRPr lang="en-IN"/>
          </a:p>
        </p:txBody>
      </p:sp>
      <p:sp>
        <p:nvSpPr>
          <p:cNvPr id="5" name="Footer Placeholder 4">
            <a:extLst>
              <a:ext uri="{FF2B5EF4-FFF2-40B4-BE49-F238E27FC236}">
                <a16:creationId xmlns:a16="http://schemas.microsoft.com/office/drawing/2014/main" id="{EE4748E9-C36C-C677-1CF9-E19D69EB1B5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E12BC26-B105-963C-F7FA-D83D91917D7B}"/>
              </a:ext>
            </a:extLst>
          </p:cNvPr>
          <p:cNvSpPr>
            <a:spLocks noGrp="1"/>
          </p:cNvSpPr>
          <p:nvPr>
            <p:ph type="sldNum" sz="quarter" idx="12"/>
          </p:nvPr>
        </p:nvSpPr>
        <p:spPr/>
        <p:txBody>
          <a:bodyPr/>
          <a:lstStyle/>
          <a:p>
            <a:fld id="{86ED4960-BD83-400B-B686-BC06D16721C8}" type="slidenum">
              <a:rPr lang="en-IN" smtClean="0"/>
              <a:t>‹#›</a:t>
            </a:fld>
            <a:endParaRPr lang="en-IN"/>
          </a:p>
        </p:txBody>
      </p:sp>
    </p:spTree>
    <p:extLst>
      <p:ext uri="{BB962C8B-B14F-4D97-AF65-F5344CB8AC3E}">
        <p14:creationId xmlns:p14="http://schemas.microsoft.com/office/powerpoint/2010/main" val="453747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DB539-0D68-8F8B-6410-FCF08D4A07E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44CAD0C-D7EC-1AB9-7C91-FFA447C27A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296D3DC-7D6B-B90F-6593-364947B1FC3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F0433DB-1C3F-9C2A-EA4A-69855E57C55B}"/>
              </a:ext>
            </a:extLst>
          </p:cNvPr>
          <p:cNvSpPr>
            <a:spLocks noGrp="1"/>
          </p:cNvSpPr>
          <p:nvPr>
            <p:ph type="dt" sz="half" idx="10"/>
          </p:nvPr>
        </p:nvSpPr>
        <p:spPr/>
        <p:txBody>
          <a:bodyPr/>
          <a:lstStyle/>
          <a:p>
            <a:fld id="{717DFCE3-EEBE-457E-9EC8-6118D44807CF}" type="datetimeFigureOut">
              <a:rPr lang="en-IN" smtClean="0"/>
              <a:t>18-08-2024</a:t>
            </a:fld>
            <a:endParaRPr lang="en-IN"/>
          </a:p>
        </p:txBody>
      </p:sp>
      <p:sp>
        <p:nvSpPr>
          <p:cNvPr id="6" name="Footer Placeholder 5">
            <a:extLst>
              <a:ext uri="{FF2B5EF4-FFF2-40B4-BE49-F238E27FC236}">
                <a16:creationId xmlns:a16="http://schemas.microsoft.com/office/drawing/2014/main" id="{2057B518-E724-EDAE-A39D-B9ADFF20C42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7622E5C-F773-9631-DB57-C73A3E2194CD}"/>
              </a:ext>
            </a:extLst>
          </p:cNvPr>
          <p:cNvSpPr>
            <a:spLocks noGrp="1"/>
          </p:cNvSpPr>
          <p:nvPr>
            <p:ph type="sldNum" sz="quarter" idx="12"/>
          </p:nvPr>
        </p:nvSpPr>
        <p:spPr/>
        <p:txBody>
          <a:bodyPr/>
          <a:lstStyle/>
          <a:p>
            <a:fld id="{86ED4960-BD83-400B-B686-BC06D16721C8}" type="slidenum">
              <a:rPr lang="en-IN" smtClean="0"/>
              <a:t>‹#›</a:t>
            </a:fld>
            <a:endParaRPr lang="en-IN"/>
          </a:p>
        </p:txBody>
      </p:sp>
    </p:spTree>
    <p:extLst>
      <p:ext uri="{BB962C8B-B14F-4D97-AF65-F5344CB8AC3E}">
        <p14:creationId xmlns:p14="http://schemas.microsoft.com/office/powerpoint/2010/main" val="2380655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6177A-9CC5-4A62-2CB6-09243457633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02BCD3-CCA8-E64E-764E-E438D7E795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85D452-A329-D387-C743-3C01558DD6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614BBE8-767E-D746-35B1-1A23B8028C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0B759D7-408E-CD12-B309-B390A446657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75019AC-7FB8-EB22-9E43-86B9810A7419}"/>
              </a:ext>
            </a:extLst>
          </p:cNvPr>
          <p:cNvSpPr>
            <a:spLocks noGrp="1"/>
          </p:cNvSpPr>
          <p:nvPr>
            <p:ph type="dt" sz="half" idx="10"/>
          </p:nvPr>
        </p:nvSpPr>
        <p:spPr/>
        <p:txBody>
          <a:bodyPr/>
          <a:lstStyle/>
          <a:p>
            <a:fld id="{717DFCE3-EEBE-457E-9EC8-6118D44807CF}" type="datetimeFigureOut">
              <a:rPr lang="en-IN" smtClean="0"/>
              <a:t>18-08-2024</a:t>
            </a:fld>
            <a:endParaRPr lang="en-IN"/>
          </a:p>
        </p:txBody>
      </p:sp>
      <p:sp>
        <p:nvSpPr>
          <p:cNvPr id="8" name="Footer Placeholder 7">
            <a:extLst>
              <a:ext uri="{FF2B5EF4-FFF2-40B4-BE49-F238E27FC236}">
                <a16:creationId xmlns:a16="http://schemas.microsoft.com/office/drawing/2014/main" id="{0B3B5C5F-B6F3-5CB9-D04A-74234E32EFB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726FC8C-7874-E9DB-34D5-3D3AF1EEACB1}"/>
              </a:ext>
            </a:extLst>
          </p:cNvPr>
          <p:cNvSpPr>
            <a:spLocks noGrp="1"/>
          </p:cNvSpPr>
          <p:nvPr>
            <p:ph type="sldNum" sz="quarter" idx="12"/>
          </p:nvPr>
        </p:nvSpPr>
        <p:spPr/>
        <p:txBody>
          <a:bodyPr/>
          <a:lstStyle/>
          <a:p>
            <a:fld id="{86ED4960-BD83-400B-B686-BC06D16721C8}" type="slidenum">
              <a:rPr lang="en-IN" smtClean="0"/>
              <a:t>‹#›</a:t>
            </a:fld>
            <a:endParaRPr lang="en-IN"/>
          </a:p>
        </p:txBody>
      </p:sp>
    </p:spTree>
    <p:extLst>
      <p:ext uri="{BB962C8B-B14F-4D97-AF65-F5344CB8AC3E}">
        <p14:creationId xmlns:p14="http://schemas.microsoft.com/office/powerpoint/2010/main" val="2853467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06CB1-39FD-3C8D-3899-732EE229E62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9F5422A-9ADC-B67A-35E2-3E11D1CFB0AF}"/>
              </a:ext>
            </a:extLst>
          </p:cNvPr>
          <p:cNvSpPr>
            <a:spLocks noGrp="1"/>
          </p:cNvSpPr>
          <p:nvPr>
            <p:ph type="dt" sz="half" idx="10"/>
          </p:nvPr>
        </p:nvSpPr>
        <p:spPr/>
        <p:txBody>
          <a:bodyPr/>
          <a:lstStyle/>
          <a:p>
            <a:fld id="{717DFCE3-EEBE-457E-9EC8-6118D44807CF}" type="datetimeFigureOut">
              <a:rPr lang="en-IN" smtClean="0"/>
              <a:t>18-08-2024</a:t>
            </a:fld>
            <a:endParaRPr lang="en-IN"/>
          </a:p>
        </p:txBody>
      </p:sp>
      <p:sp>
        <p:nvSpPr>
          <p:cNvPr id="4" name="Footer Placeholder 3">
            <a:extLst>
              <a:ext uri="{FF2B5EF4-FFF2-40B4-BE49-F238E27FC236}">
                <a16:creationId xmlns:a16="http://schemas.microsoft.com/office/drawing/2014/main" id="{61DDE3CF-80E9-05C2-F0A9-4765C1B1BD6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B180CD7-0B3D-6A12-A6D1-DD019FCF87AB}"/>
              </a:ext>
            </a:extLst>
          </p:cNvPr>
          <p:cNvSpPr>
            <a:spLocks noGrp="1"/>
          </p:cNvSpPr>
          <p:nvPr>
            <p:ph type="sldNum" sz="quarter" idx="12"/>
          </p:nvPr>
        </p:nvSpPr>
        <p:spPr/>
        <p:txBody>
          <a:bodyPr/>
          <a:lstStyle/>
          <a:p>
            <a:fld id="{86ED4960-BD83-400B-B686-BC06D16721C8}" type="slidenum">
              <a:rPr lang="en-IN" smtClean="0"/>
              <a:t>‹#›</a:t>
            </a:fld>
            <a:endParaRPr lang="en-IN"/>
          </a:p>
        </p:txBody>
      </p:sp>
    </p:spTree>
    <p:extLst>
      <p:ext uri="{BB962C8B-B14F-4D97-AF65-F5344CB8AC3E}">
        <p14:creationId xmlns:p14="http://schemas.microsoft.com/office/powerpoint/2010/main" val="689563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FE55CD-8970-A2C8-BD13-FE7D8055AC65}"/>
              </a:ext>
            </a:extLst>
          </p:cNvPr>
          <p:cNvSpPr>
            <a:spLocks noGrp="1"/>
          </p:cNvSpPr>
          <p:nvPr>
            <p:ph type="dt" sz="half" idx="10"/>
          </p:nvPr>
        </p:nvSpPr>
        <p:spPr/>
        <p:txBody>
          <a:bodyPr/>
          <a:lstStyle/>
          <a:p>
            <a:fld id="{717DFCE3-EEBE-457E-9EC8-6118D44807CF}" type="datetimeFigureOut">
              <a:rPr lang="en-IN" smtClean="0"/>
              <a:t>18-08-2024</a:t>
            </a:fld>
            <a:endParaRPr lang="en-IN"/>
          </a:p>
        </p:txBody>
      </p:sp>
      <p:sp>
        <p:nvSpPr>
          <p:cNvPr id="3" name="Footer Placeholder 2">
            <a:extLst>
              <a:ext uri="{FF2B5EF4-FFF2-40B4-BE49-F238E27FC236}">
                <a16:creationId xmlns:a16="http://schemas.microsoft.com/office/drawing/2014/main" id="{0F3637B1-0262-E931-54D8-37E4A628FC5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0BEA31F-D72D-1AF1-7EC4-395152C93FDE}"/>
              </a:ext>
            </a:extLst>
          </p:cNvPr>
          <p:cNvSpPr>
            <a:spLocks noGrp="1"/>
          </p:cNvSpPr>
          <p:nvPr>
            <p:ph type="sldNum" sz="quarter" idx="12"/>
          </p:nvPr>
        </p:nvSpPr>
        <p:spPr/>
        <p:txBody>
          <a:bodyPr/>
          <a:lstStyle/>
          <a:p>
            <a:fld id="{86ED4960-BD83-400B-B686-BC06D16721C8}" type="slidenum">
              <a:rPr lang="en-IN" smtClean="0"/>
              <a:t>‹#›</a:t>
            </a:fld>
            <a:endParaRPr lang="en-IN"/>
          </a:p>
        </p:txBody>
      </p:sp>
    </p:spTree>
    <p:extLst>
      <p:ext uri="{BB962C8B-B14F-4D97-AF65-F5344CB8AC3E}">
        <p14:creationId xmlns:p14="http://schemas.microsoft.com/office/powerpoint/2010/main" val="1571538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8F10A-13C8-B76E-E8B6-F2E1AB54D4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F075F32-8D90-01BC-42BE-80386CF84E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2E49F11-AFB7-7D8A-92E7-77149EE190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E64A1A-73BA-0910-65C2-6C1F239A86AA}"/>
              </a:ext>
            </a:extLst>
          </p:cNvPr>
          <p:cNvSpPr>
            <a:spLocks noGrp="1"/>
          </p:cNvSpPr>
          <p:nvPr>
            <p:ph type="dt" sz="half" idx="10"/>
          </p:nvPr>
        </p:nvSpPr>
        <p:spPr/>
        <p:txBody>
          <a:bodyPr/>
          <a:lstStyle/>
          <a:p>
            <a:fld id="{717DFCE3-EEBE-457E-9EC8-6118D44807CF}" type="datetimeFigureOut">
              <a:rPr lang="en-IN" smtClean="0"/>
              <a:t>18-08-2024</a:t>
            </a:fld>
            <a:endParaRPr lang="en-IN"/>
          </a:p>
        </p:txBody>
      </p:sp>
      <p:sp>
        <p:nvSpPr>
          <p:cNvPr id="6" name="Footer Placeholder 5">
            <a:extLst>
              <a:ext uri="{FF2B5EF4-FFF2-40B4-BE49-F238E27FC236}">
                <a16:creationId xmlns:a16="http://schemas.microsoft.com/office/drawing/2014/main" id="{1C420045-534B-7B7A-BC8F-75875BA0FB3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918FC48-5F07-621A-82F2-CDBE69BBD08C}"/>
              </a:ext>
            </a:extLst>
          </p:cNvPr>
          <p:cNvSpPr>
            <a:spLocks noGrp="1"/>
          </p:cNvSpPr>
          <p:nvPr>
            <p:ph type="sldNum" sz="quarter" idx="12"/>
          </p:nvPr>
        </p:nvSpPr>
        <p:spPr/>
        <p:txBody>
          <a:bodyPr/>
          <a:lstStyle/>
          <a:p>
            <a:fld id="{86ED4960-BD83-400B-B686-BC06D16721C8}" type="slidenum">
              <a:rPr lang="en-IN" smtClean="0"/>
              <a:t>‹#›</a:t>
            </a:fld>
            <a:endParaRPr lang="en-IN"/>
          </a:p>
        </p:txBody>
      </p:sp>
    </p:spTree>
    <p:extLst>
      <p:ext uri="{BB962C8B-B14F-4D97-AF65-F5344CB8AC3E}">
        <p14:creationId xmlns:p14="http://schemas.microsoft.com/office/powerpoint/2010/main" val="3236902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17DA6-A5AF-2B2F-7D72-901BA7E0B0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8949595-2665-9509-8B57-CF96EE7EC4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C212B4F-B40C-8FB7-FCB4-456E7AFE6F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815FCF-D7BD-6426-A1E5-21BF3B0E5BD4}"/>
              </a:ext>
            </a:extLst>
          </p:cNvPr>
          <p:cNvSpPr>
            <a:spLocks noGrp="1"/>
          </p:cNvSpPr>
          <p:nvPr>
            <p:ph type="dt" sz="half" idx="10"/>
          </p:nvPr>
        </p:nvSpPr>
        <p:spPr/>
        <p:txBody>
          <a:bodyPr/>
          <a:lstStyle/>
          <a:p>
            <a:fld id="{717DFCE3-EEBE-457E-9EC8-6118D44807CF}" type="datetimeFigureOut">
              <a:rPr lang="en-IN" smtClean="0"/>
              <a:t>18-08-2024</a:t>
            </a:fld>
            <a:endParaRPr lang="en-IN"/>
          </a:p>
        </p:txBody>
      </p:sp>
      <p:sp>
        <p:nvSpPr>
          <p:cNvPr id="6" name="Footer Placeholder 5">
            <a:extLst>
              <a:ext uri="{FF2B5EF4-FFF2-40B4-BE49-F238E27FC236}">
                <a16:creationId xmlns:a16="http://schemas.microsoft.com/office/drawing/2014/main" id="{1BAF7940-04CE-F0F0-010B-1FCBDC8ACAE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E1759EC-A7D8-A4F7-4BC3-1208216E416E}"/>
              </a:ext>
            </a:extLst>
          </p:cNvPr>
          <p:cNvSpPr>
            <a:spLocks noGrp="1"/>
          </p:cNvSpPr>
          <p:nvPr>
            <p:ph type="sldNum" sz="quarter" idx="12"/>
          </p:nvPr>
        </p:nvSpPr>
        <p:spPr/>
        <p:txBody>
          <a:bodyPr/>
          <a:lstStyle/>
          <a:p>
            <a:fld id="{86ED4960-BD83-400B-B686-BC06D16721C8}" type="slidenum">
              <a:rPr lang="en-IN" smtClean="0"/>
              <a:t>‹#›</a:t>
            </a:fld>
            <a:endParaRPr lang="en-IN"/>
          </a:p>
        </p:txBody>
      </p:sp>
    </p:spTree>
    <p:extLst>
      <p:ext uri="{BB962C8B-B14F-4D97-AF65-F5344CB8AC3E}">
        <p14:creationId xmlns:p14="http://schemas.microsoft.com/office/powerpoint/2010/main" val="698611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2E7928-CA87-4D50-C388-7910240C5D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1D7920D-8D01-CD4C-657A-96966A8256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23E3F36-0378-615A-6A9D-8C9D8FE193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7DFCE3-EEBE-457E-9EC8-6118D44807CF}" type="datetimeFigureOut">
              <a:rPr lang="en-IN" smtClean="0"/>
              <a:t>18-08-2024</a:t>
            </a:fld>
            <a:endParaRPr lang="en-IN"/>
          </a:p>
        </p:txBody>
      </p:sp>
      <p:sp>
        <p:nvSpPr>
          <p:cNvPr id="5" name="Footer Placeholder 4">
            <a:extLst>
              <a:ext uri="{FF2B5EF4-FFF2-40B4-BE49-F238E27FC236}">
                <a16:creationId xmlns:a16="http://schemas.microsoft.com/office/drawing/2014/main" id="{79992943-FD1A-F154-9EEF-5CDDF91D9E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75CFFA1-BC01-2A12-A45C-5995956D96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ED4960-BD83-400B-B686-BC06D16721C8}" type="slidenum">
              <a:rPr lang="en-IN" smtClean="0"/>
              <a:t>‹#›</a:t>
            </a:fld>
            <a:endParaRPr lang="en-IN"/>
          </a:p>
        </p:txBody>
      </p:sp>
    </p:spTree>
    <p:extLst>
      <p:ext uri="{BB962C8B-B14F-4D97-AF65-F5344CB8AC3E}">
        <p14:creationId xmlns:p14="http://schemas.microsoft.com/office/powerpoint/2010/main" val="39924146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E8E923C-7C5C-2300-0EF6-098061DC84D9}"/>
              </a:ext>
            </a:extLst>
          </p:cNvPr>
          <p:cNvPicPr>
            <a:picLocks noChangeAspect="1"/>
          </p:cNvPicPr>
          <p:nvPr/>
        </p:nvPicPr>
        <p:blipFill rotWithShape="1">
          <a:blip r:embed="rId2">
            <a:alphaModFix amt="85000"/>
            <a:extLst>
              <a:ext uri="{28A0092B-C50C-407E-A947-70E740481C1C}">
                <a14:useLocalDpi xmlns:a14="http://schemas.microsoft.com/office/drawing/2010/main" val="0"/>
              </a:ext>
            </a:extLst>
          </a:blip>
          <a:srcRect l="7703" t="5934" b="16729"/>
          <a:stretch/>
        </p:blipFill>
        <p:spPr>
          <a:xfrm>
            <a:off x="0" y="0"/>
            <a:ext cx="12192000" cy="6810616"/>
          </a:xfrm>
          <a:prstGeom prst="rect">
            <a:avLst/>
          </a:prstGeom>
        </p:spPr>
      </p:pic>
      <p:sp>
        <p:nvSpPr>
          <p:cNvPr id="2" name="Title 1">
            <a:extLst>
              <a:ext uri="{FF2B5EF4-FFF2-40B4-BE49-F238E27FC236}">
                <a16:creationId xmlns:a16="http://schemas.microsoft.com/office/drawing/2014/main" id="{56718535-2943-55C3-A27C-00EEB89864EF}"/>
              </a:ext>
            </a:extLst>
          </p:cNvPr>
          <p:cNvSpPr>
            <a:spLocks noGrp="1"/>
          </p:cNvSpPr>
          <p:nvPr>
            <p:ph type="ctrTitle"/>
          </p:nvPr>
        </p:nvSpPr>
        <p:spPr>
          <a:xfrm>
            <a:off x="4721436" y="5160412"/>
            <a:ext cx="2749127" cy="714111"/>
          </a:xfrm>
        </p:spPr>
        <p:txBody>
          <a:bodyPr anchor="ctr">
            <a:normAutofit/>
          </a:bodyPr>
          <a:lstStyle/>
          <a:p>
            <a:pPr marL="0" marR="0" algn="ctr">
              <a:lnSpc>
                <a:spcPct val="150000"/>
              </a:lnSpc>
              <a:spcBef>
                <a:spcPts val="0"/>
              </a:spcBef>
              <a:spcAft>
                <a:spcPts val="0"/>
              </a:spcAft>
            </a:pPr>
            <a:r>
              <a:rPr lang="en-US" sz="1800" b="1" dirty="0">
                <a:solidFill>
                  <a:schemeClr val="bg1"/>
                </a:solidFill>
                <a:effectLst/>
                <a:latin typeface="Times New Roman" panose="02020603050405020304" pitchFamily="18" charset="0"/>
                <a:ea typeface="Times New Roman" panose="02020603050405020304" pitchFamily="18" charset="0"/>
              </a:rPr>
              <a:t>MR. KESHAV SINHA</a:t>
            </a:r>
            <a:endParaRPr lang="en-IN" sz="1800" dirty="0">
              <a:solidFill>
                <a:schemeClr val="bg1"/>
              </a:solidFill>
              <a:effectLst/>
              <a:latin typeface="Times New Roman" panose="02020603050405020304" pitchFamily="18" charset="0"/>
              <a:ea typeface="Times New Roman" panose="02020603050405020304" pitchFamily="18" charset="0"/>
            </a:endParaRPr>
          </a:p>
        </p:txBody>
      </p:sp>
      <p:sp>
        <p:nvSpPr>
          <p:cNvPr id="4" name="Content Placeholder 2">
            <a:extLst>
              <a:ext uri="{FF2B5EF4-FFF2-40B4-BE49-F238E27FC236}">
                <a16:creationId xmlns:a16="http://schemas.microsoft.com/office/drawing/2014/main" id="{F43FDDCD-5739-97DD-17AF-88B872F02364}"/>
              </a:ext>
            </a:extLst>
          </p:cNvPr>
          <p:cNvSpPr txBox="1">
            <a:spLocks/>
          </p:cNvSpPr>
          <p:nvPr/>
        </p:nvSpPr>
        <p:spPr>
          <a:xfrm>
            <a:off x="4721436" y="4399868"/>
            <a:ext cx="2747011" cy="111760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algn="ctr">
              <a:lnSpc>
                <a:spcPct val="100000"/>
              </a:lnSpc>
              <a:spcBef>
                <a:spcPts val="0"/>
              </a:spcBef>
              <a:spcAft>
                <a:spcPts val="0"/>
              </a:spcAft>
            </a:pPr>
            <a:r>
              <a:rPr lang="en-US" sz="1800" b="1" i="1" dirty="0">
                <a:solidFill>
                  <a:schemeClr val="bg1"/>
                </a:solidFill>
                <a:effectLst/>
                <a:latin typeface="Times New Roman" panose="02020603050405020304" pitchFamily="18" charset="0"/>
                <a:ea typeface="Times New Roman" panose="02020603050405020304" pitchFamily="18" charset="0"/>
              </a:rPr>
              <a:t>A </a:t>
            </a:r>
            <a:endParaRPr lang="en-IN" sz="1800" dirty="0">
              <a:solidFill>
                <a:schemeClr val="bg1"/>
              </a:solidFill>
              <a:effectLst/>
              <a:latin typeface="Times New Roman" panose="02020603050405020304" pitchFamily="18" charset="0"/>
              <a:ea typeface="Times New Roman" panose="02020603050405020304" pitchFamily="18" charset="0"/>
            </a:endParaRPr>
          </a:p>
          <a:p>
            <a:pPr marL="0" marR="0" algn="ctr">
              <a:lnSpc>
                <a:spcPct val="100000"/>
              </a:lnSpc>
              <a:spcBef>
                <a:spcPts val="0"/>
              </a:spcBef>
              <a:spcAft>
                <a:spcPts val="0"/>
              </a:spcAft>
            </a:pPr>
            <a:r>
              <a:rPr lang="en-US" sz="1800" b="1" i="1" dirty="0">
                <a:solidFill>
                  <a:schemeClr val="bg1"/>
                </a:solidFill>
                <a:effectLst/>
                <a:latin typeface="Times New Roman" panose="02020603050405020304" pitchFamily="18" charset="0"/>
                <a:ea typeface="Times New Roman" panose="02020603050405020304" pitchFamily="18" charset="0"/>
              </a:rPr>
              <a:t>Synopsis Report</a:t>
            </a:r>
          </a:p>
          <a:p>
            <a:pPr marL="0" marR="0" algn="ctr">
              <a:lnSpc>
                <a:spcPct val="100000"/>
              </a:lnSpc>
              <a:spcBef>
                <a:spcPts val="0"/>
              </a:spcBef>
              <a:spcAft>
                <a:spcPts val="0"/>
              </a:spcAft>
            </a:pPr>
            <a:r>
              <a:rPr lang="en-US" sz="1800" b="1" i="1" dirty="0">
                <a:solidFill>
                  <a:schemeClr val="bg1"/>
                </a:solidFill>
                <a:effectLst/>
                <a:latin typeface="Times New Roman" panose="02020603050405020304" pitchFamily="18" charset="0"/>
                <a:ea typeface="Times New Roman" panose="02020603050405020304" pitchFamily="18" charset="0"/>
              </a:rPr>
              <a:t>under the guidance of </a:t>
            </a:r>
            <a:endParaRPr lang="en-IN" sz="1800" dirty="0">
              <a:solidFill>
                <a:schemeClr val="bg1"/>
              </a:solidFill>
              <a:effectLst/>
              <a:latin typeface="Times New Roman" panose="02020603050405020304" pitchFamily="18" charset="0"/>
              <a:ea typeface="Times New Roman" panose="02020603050405020304" pitchFamily="18" charset="0"/>
            </a:endParaRPr>
          </a:p>
        </p:txBody>
      </p:sp>
      <p:sp>
        <p:nvSpPr>
          <p:cNvPr id="6" name="Title 1">
            <a:extLst>
              <a:ext uri="{FF2B5EF4-FFF2-40B4-BE49-F238E27FC236}">
                <a16:creationId xmlns:a16="http://schemas.microsoft.com/office/drawing/2014/main" id="{6AD269F9-969C-57B4-CC65-FD0CCAA1B6EE}"/>
              </a:ext>
            </a:extLst>
          </p:cNvPr>
          <p:cNvSpPr txBox="1">
            <a:spLocks/>
          </p:cNvSpPr>
          <p:nvPr/>
        </p:nvSpPr>
        <p:spPr>
          <a:xfrm>
            <a:off x="1726243" y="2252550"/>
            <a:ext cx="8737395" cy="2133031"/>
          </a:xfrm>
          <a:prstGeom prst="rect">
            <a:avLst/>
          </a:prstGeom>
        </p:spPr>
        <p:txBody>
          <a:bodyPr vert="horz" lIns="91440" tIns="45720" rIns="91440" bIns="45720" rtlCol="0" anchor="ctr">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7000" dirty="0">
                <a:solidFill>
                  <a:srgbClr val="D3D3D3"/>
                </a:solidFill>
                <a:latin typeface="Neue Plak Bold" panose="020B0804030202020204" pitchFamily="34" charset="0"/>
              </a:rPr>
              <a:t>IP VULNERABILITY </a:t>
            </a:r>
          </a:p>
          <a:p>
            <a:r>
              <a:rPr lang="en-IN" sz="7000" dirty="0">
                <a:solidFill>
                  <a:srgbClr val="D3D3D3"/>
                </a:solidFill>
                <a:latin typeface="Neue Plak Bold" panose="020B0804030202020204" pitchFamily="34" charset="0"/>
              </a:rPr>
              <a:t>TRACKER</a:t>
            </a:r>
          </a:p>
        </p:txBody>
      </p:sp>
      <p:sp>
        <p:nvSpPr>
          <p:cNvPr id="8" name="Title 1">
            <a:extLst>
              <a:ext uri="{FF2B5EF4-FFF2-40B4-BE49-F238E27FC236}">
                <a16:creationId xmlns:a16="http://schemas.microsoft.com/office/drawing/2014/main" id="{FEFDAE86-7F6F-758B-6182-51B788168CA0}"/>
              </a:ext>
            </a:extLst>
          </p:cNvPr>
          <p:cNvSpPr txBox="1">
            <a:spLocks/>
          </p:cNvSpPr>
          <p:nvPr/>
        </p:nvSpPr>
        <p:spPr>
          <a:xfrm>
            <a:off x="3585210" y="160860"/>
            <a:ext cx="5021580" cy="120110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algn="ctr">
              <a:lnSpc>
                <a:spcPct val="100000"/>
              </a:lnSpc>
              <a:spcBef>
                <a:spcPts val="0"/>
              </a:spcBef>
              <a:spcAft>
                <a:spcPts val="0"/>
              </a:spcAft>
            </a:pPr>
            <a:r>
              <a:rPr lang="en-US" sz="1400" b="1" dirty="0">
                <a:solidFill>
                  <a:schemeClr val="bg1"/>
                </a:solidFill>
                <a:effectLst/>
                <a:latin typeface="Times New Roman" panose="02020603050405020304" pitchFamily="18" charset="0"/>
                <a:ea typeface="Times New Roman" panose="02020603050405020304" pitchFamily="18" charset="0"/>
              </a:rPr>
              <a:t>School of Computer Science</a:t>
            </a:r>
            <a:endParaRPr lang="en-IN" sz="1400" dirty="0">
              <a:solidFill>
                <a:schemeClr val="bg1"/>
              </a:solidFill>
              <a:effectLst/>
              <a:latin typeface="Times New Roman" panose="02020603050405020304" pitchFamily="18" charset="0"/>
              <a:ea typeface="Times New Roman" panose="02020603050405020304" pitchFamily="18" charset="0"/>
            </a:endParaRPr>
          </a:p>
          <a:p>
            <a:pPr marL="0" marR="0" algn="ctr">
              <a:lnSpc>
                <a:spcPct val="100000"/>
              </a:lnSpc>
              <a:spcBef>
                <a:spcPts val="0"/>
              </a:spcBef>
              <a:spcAft>
                <a:spcPts val="0"/>
              </a:spcAft>
            </a:pPr>
            <a:r>
              <a:rPr lang="en-US" sz="1400" b="1" dirty="0">
                <a:solidFill>
                  <a:schemeClr val="bg1"/>
                </a:solidFill>
                <a:effectLst/>
                <a:latin typeface="Times New Roman" panose="02020603050405020304" pitchFamily="18" charset="0"/>
                <a:ea typeface="Times New Roman" panose="02020603050405020304" pitchFamily="18" charset="0"/>
              </a:rPr>
              <a:t>University of Petroleum &amp; Energy Studies</a:t>
            </a:r>
            <a:endParaRPr lang="en-IN" sz="1400" dirty="0">
              <a:solidFill>
                <a:schemeClr val="bg1"/>
              </a:solidFill>
              <a:effectLst/>
              <a:latin typeface="Times New Roman" panose="02020603050405020304" pitchFamily="18" charset="0"/>
              <a:ea typeface="Times New Roman" panose="02020603050405020304" pitchFamily="18" charset="0"/>
            </a:endParaRPr>
          </a:p>
          <a:p>
            <a:pPr marL="0" marR="0" algn="ctr">
              <a:lnSpc>
                <a:spcPct val="100000"/>
              </a:lnSpc>
              <a:spcBef>
                <a:spcPts val="0"/>
              </a:spcBef>
              <a:spcAft>
                <a:spcPts val="0"/>
              </a:spcAft>
            </a:pPr>
            <a:r>
              <a:rPr lang="it-IT" sz="1400" b="1" dirty="0">
                <a:solidFill>
                  <a:schemeClr val="bg1"/>
                </a:solidFill>
                <a:effectLst/>
                <a:latin typeface="Times New Roman" panose="02020603050405020304" pitchFamily="18" charset="0"/>
                <a:ea typeface="Times New Roman" panose="02020603050405020304" pitchFamily="18" charset="0"/>
              </a:rPr>
              <a:t>Bidholi, Via Prem Nagar, Dehradun, Uttarakhand</a:t>
            </a:r>
            <a:endParaRPr lang="en-IN" sz="1400" dirty="0">
              <a:solidFill>
                <a:schemeClr val="bg1"/>
              </a:solidFill>
              <a:effectLst/>
              <a:latin typeface="Times New Roman" panose="02020603050405020304" pitchFamily="18" charset="0"/>
              <a:ea typeface="Times New Roman" panose="02020603050405020304" pitchFamily="18" charset="0"/>
            </a:endParaRPr>
          </a:p>
          <a:p>
            <a:pPr marL="0" marR="0" algn="ctr">
              <a:lnSpc>
                <a:spcPct val="100000"/>
              </a:lnSpc>
              <a:spcBef>
                <a:spcPts val="0"/>
              </a:spcBef>
              <a:spcAft>
                <a:spcPts val="0"/>
              </a:spcAft>
            </a:pPr>
            <a:r>
              <a:rPr lang="en-US" sz="1400" b="1" dirty="0">
                <a:solidFill>
                  <a:schemeClr val="bg1"/>
                </a:solidFill>
                <a:effectLst/>
                <a:latin typeface="Times New Roman" panose="02020603050405020304" pitchFamily="18" charset="0"/>
                <a:ea typeface="Times New Roman" panose="02020603050405020304" pitchFamily="18" charset="0"/>
              </a:rPr>
              <a:t>(AUG-DEC 2024)</a:t>
            </a:r>
            <a:endParaRPr lang="en-IN" sz="1400" dirty="0">
              <a:solidFill>
                <a:schemeClr val="bg1"/>
              </a:solidFill>
              <a:effectLst/>
              <a:latin typeface="Times New Roman" panose="02020603050405020304" pitchFamily="18" charset="0"/>
              <a:ea typeface="Times New Roman" panose="02020603050405020304" pitchFamily="18" charset="0"/>
            </a:endParaRPr>
          </a:p>
        </p:txBody>
      </p:sp>
      <p:sp>
        <p:nvSpPr>
          <p:cNvPr id="9" name="Title 1">
            <a:extLst>
              <a:ext uri="{FF2B5EF4-FFF2-40B4-BE49-F238E27FC236}">
                <a16:creationId xmlns:a16="http://schemas.microsoft.com/office/drawing/2014/main" id="{6E2E619C-8FB9-EEBD-B499-EC50D1E97060}"/>
              </a:ext>
            </a:extLst>
          </p:cNvPr>
          <p:cNvSpPr txBox="1">
            <a:spLocks/>
          </p:cNvSpPr>
          <p:nvPr/>
        </p:nvSpPr>
        <p:spPr>
          <a:xfrm>
            <a:off x="3585210" y="1340532"/>
            <a:ext cx="5021580" cy="101208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algn="ctr">
              <a:lnSpc>
                <a:spcPct val="100000"/>
              </a:lnSpc>
              <a:spcBef>
                <a:spcPts val="0"/>
              </a:spcBef>
              <a:spcAft>
                <a:spcPts val="0"/>
              </a:spcAft>
            </a:pPr>
            <a:r>
              <a:rPr lang="en-US" sz="1800" b="1" dirty="0">
                <a:solidFill>
                  <a:srgbClr val="F4F4F4"/>
                </a:solidFill>
                <a:effectLst/>
                <a:latin typeface="Times New Roman" panose="02020603050405020304" pitchFamily="18" charset="0"/>
                <a:ea typeface="Times New Roman" panose="02020603050405020304" pitchFamily="18" charset="0"/>
              </a:rPr>
              <a:t>BACHELOR OF TECHNOLOGY</a:t>
            </a:r>
            <a:r>
              <a:rPr lang="en-IN" sz="1800" dirty="0">
                <a:solidFill>
                  <a:srgbClr val="F4F4F4"/>
                </a:solidFill>
                <a:latin typeface="Times New Roman" panose="02020603050405020304" pitchFamily="18" charset="0"/>
                <a:ea typeface="Times New Roman" panose="02020603050405020304" pitchFamily="18" charset="0"/>
              </a:rPr>
              <a:t> </a:t>
            </a:r>
            <a:r>
              <a:rPr lang="en-US" sz="1800" b="1" dirty="0">
                <a:solidFill>
                  <a:srgbClr val="F4F4F4"/>
                </a:solidFill>
                <a:effectLst/>
                <a:latin typeface="Times New Roman" panose="02020603050405020304" pitchFamily="18" charset="0"/>
                <a:ea typeface="Times New Roman" panose="02020603050405020304" pitchFamily="18" charset="0"/>
              </a:rPr>
              <a:t>in</a:t>
            </a:r>
            <a:endParaRPr lang="en-IN" sz="1800" dirty="0">
              <a:solidFill>
                <a:srgbClr val="F4F4F4"/>
              </a:solidFill>
              <a:effectLst/>
              <a:latin typeface="Times New Roman" panose="02020603050405020304" pitchFamily="18" charset="0"/>
              <a:ea typeface="Times New Roman" panose="02020603050405020304" pitchFamily="18" charset="0"/>
            </a:endParaRPr>
          </a:p>
          <a:p>
            <a:pPr marL="0" marR="0" algn="ctr">
              <a:lnSpc>
                <a:spcPct val="100000"/>
              </a:lnSpc>
              <a:spcBef>
                <a:spcPts val="0"/>
              </a:spcBef>
              <a:spcAft>
                <a:spcPts val="0"/>
              </a:spcAft>
            </a:pPr>
            <a:r>
              <a:rPr lang="en-US" sz="1800" b="1" dirty="0">
                <a:solidFill>
                  <a:srgbClr val="F4F4F4"/>
                </a:solidFill>
                <a:effectLst/>
                <a:latin typeface="Times New Roman" panose="02020603050405020304" pitchFamily="18" charset="0"/>
                <a:ea typeface="Times New Roman" panose="02020603050405020304" pitchFamily="18" charset="0"/>
              </a:rPr>
              <a:t>COMPUTER SCIENCE &amp; ENGINEERING</a:t>
            </a:r>
            <a:endParaRPr lang="en-IN" sz="1800" dirty="0">
              <a:solidFill>
                <a:srgbClr val="F4F4F4"/>
              </a:solidFill>
              <a:effectLst/>
              <a:latin typeface="Times New Roman" panose="02020603050405020304" pitchFamily="18" charset="0"/>
              <a:ea typeface="Times New Roman" panose="02020603050405020304" pitchFamily="18" charset="0"/>
            </a:endParaRPr>
          </a:p>
        </p:txBody>
      </p:sp>
      <p:sp>
        <p:nvSpPr>
          <p:cNvPr id="3" name="Title 1">
            <a:extLst>
              <a:ext uri="{FF2B5EF4-FFF2-40B4-BE49-F238E27FC236}">
                <a16:creationId xmlns:a16="http://schemas.microsoft.com/office/drawing/2014/main" id="{BD7D9D28-D313-4274-6953-8429F8E8B576}"/>
              </a:ext>
            </a:extLst>
          </p:cNvPr>
          <p:cNvSpPr txBox="1">
            <a:spLocks/>
          </p:cNvSpPr>
          <p:nvPr/>
        </p:nvSpPr>
        <p:spPr>
          <a:xfrm>
            <a:off x="192929" y="5276168"/>
            <a:ext cx="4827812" cy="153444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Bef>
                <a:spcPts val="0"/>
              </a:spcBef>
              <a:tabLst>
                <a:tab pos="1612900" algn="l"/>
              </a:tabLst>
            </a:pPr>
            <a:r>
              <a:rPr lang="en-IN" sz="1100" b="1" dirty="0">
                <a:solidFill>
                  <a:schemeClr val="bg1"/>
                </a:solidFill>
                <a:latin typeface="Manrope" pitchFamily="2" charset="0"/>
                <a:ea typeface="Times New Roman" panose="02020603050405020304" pitchFamily="18" charset="0"/>
                <a:cs typeface="Poppins" panose="00000500000000000000" pitchFamily="2" charset="0"/>
              </a:rPr>
              <a:t>NAME :	  ROLL NO.</a:t>
            </a:r>
          </a:p>
          <a:p>
            <a:pPr algn="l">
              <a:lnSpc>
                <a:spcPct val="100000"/>
              </a:lnSpc>
              <a:spcBef>
                <a:spcPts val="0"/>
              </a:spcBef>
              <a:tabLst>
                <a:tab pos="1612900" algn="l"/>
              </a:tabLst>
            </a:pPr>
            <a:r>
              <a:rPr lang="en-IN" sz="1100" b="1" dirty="0">
                <a:solidFill>
                  <a:schemeClr val="bg1"/>
                </a:solidFill>
                <a:latin typeface="Manrope" pitchFamily="2" charset="0"/>
                <a:ea typeface="Times New Roman" panose="02020603050405020304" pitchFamily="18" charset="0"/>
                <a:cs typeface="Poppins" panose="00000500000000000000" pitchFamily="2" charset="0"/>
              </a:rPr>
              <a:t>SHREYANSHI DOBHAL : 	  R2142220656</a:t>
            </a:r>
          </a:p>
          <a:p>
            <a:pPr algn="l">
              <a:lnSpc>
                <a:spcPct val="100000"/>
              </a:lnSpc>
              <a:spcBef>
                <a:spcPts val="0"/>
              </a:spcBef>
              <a:tabLst>
                <a:tab pos="1612900" algn="l"/>
              </a:tabLst>
            </a:pPr>
            <a:r>
              <a:rPr lang="en-IN" sz="1100" b="1" dirty="0">
                <a:solidFill>
                  <a:schemeClr val="bg1"/>
                </a:solidFill>
                <a:latin typeface="Manrope" pitchFamily="2" charset="0"/>
                <a:ea typeface="Times New Roman" panose="02020603050405020304" pitchFamily="18" charset="0"/>
                <a:cs typeface="Poppins" panose="00000500000000000000" pitchFamily="2" charset="0"/>
              </a:rPr>
              <a:t>AKSHAT NEGI :	  R2142220414 </a:t>
            </a:r>
          </a:p>
          <a:p>
            <a:pPr algn="l">
              <a:lnSpc>
                <a:spcPct val="100000"/>
              </a:lnSpc>
              <a:spcBef>
                <a:spcPts val="0"/>
              </a:spcBef>
              <a:tabLst>
                <a:tab pos="1612900" algn="l"/>
              </a:tabLst>
            </a:pPr>
            <a:r>
              <a:rPr lang="en-IN" sz="1100" b="1" dirty="0">
                <a:solidFill>
                  <a:schemeClr val="bg1"/>
                </a:solidFill>
                <a:latin typeface="Manrope" pitchFamily="2" charset="0"/>
                <a:ea typeface="Times New Roman" panose="02020603050405020304" pitchFamily="18" charset="0"/>
                <a:cs typeface="Poppins" panose="00000500000000000000" pitchFamily="2" charset="0"/>
              </a:rPr>
              <a:t>ARUSH DUBEY :   	  R2142220314</a:t>
            </a:r>
          </a:p>
          <a:p>
            <a:pPr algn="l">
              <a:lnSpc>
                <a:spcPct val="100000"/>
              </a:lnSpc>
              <a:spcBef>
                <a:spcPts val="0"/>
              </a:spcBef>
              <a:tabLst>
                <a:tab pos="1612900" algn="l"/>
              </a:tabLst>
            </a:pPr>
            <a:r>
              <a:rPr lang="en-IN" sz="1100" b="1" dirty="0">
                <a:solidFill>
                  <a:schemeClr val="bg1"/>
                </a:solidFill>
                <a:latin typeface="Manrope" pitchFamily="2" charset="0"/>
                <a:ea typeface="Times New Roman" panose="02020603050405020304" pitchFamily="18" charset="0"/>
                <a:cs typeface="Poppins" panose="00000500000000000000" pitchFamily="2" charset="0"/>
              </a:rPr>
              <a:t>AMEYA TANEJA : 	  R2134567890</a:t>
            </a:r>
          </a:p>
        </p:txBody>
      </p:sp>
      <p:sp>
        <p:nvSpPr>
          <p:cNvPr id="5" name="Title 1">
            <a:extLst>
              <a:ext uri="{FF2B5EF4-FFF2-40B4-BE49-F238E27FC236}">
                <a16:creationId xmlns:a16="http://schemas.microsoft.com/office/drawing/2014/main" id="{878EAC4A-40EF-A30F-39BD-6E7FBB8C92E9}"/>
              </a:ext>
            </a:extLst>
          </p:cNvPr>
          <p:cNvSpPr txBox="1">
            <a:spLocks/>
          </p:cNvSpPr>
          <p:nvPr/>
        </p:nvSpPr>
        <p:spPr>
          <a:xfrm>
            <a:off x="15247753" y="371776"/>
            <a:ext cx="9144000" cy="120110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8000" u="sng" dirty="0">
                <a:latin typeface="Neue Plak Bold" panose="020B0804030202020204" pitchFamily="34" charset="0"/>
              </a:rPr>
              <a:t>ABSTRACT</a:t>
            </a:r>
          </a:p>
        </p:txBody>
      </p:sp>
      <p:sp>
        <p:nvSpPr>
          <p:cNvPr id="12" name="Content Placeholder 2">
            <a:extLst>
              <a:ext uri="{FF2B5EF4-FFF2-40B4-BE49-F238E27FC236}">
                <a16:creationId xmlns:a16="http://schemas.microsoft.com/office/drawing/2014/main" id="{3F7235B0-39B9-0FCD-595B-B397AE85776A}"/>
              </a:ext>
            </a:extLst>
          </p:cNvPr>
          <p:cNvSpPr txBox="1">
            <a:spLocks/>
          </p:cNvSpPr>
          <p:nvPr/>
        </p:nvSpPr>
        <p:spPr>
          <a:xfrm>
            <a:off x="12524607" y="2983581"/>
            <a:ext cx="10741793" cy="280060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algn="l">
              <a:spcBef>
                <a:spcPts val="0"/>
              </a:spcBef>
              <a:spcAft>
                <a:spcPts val="0"/>
              </a:spcAft>
              <a:tabLst>
                <a:tab pos="457200" algn="l"/>
              </a:tabLst>
            </a:pPr>
            <a:r>
              <a:rPr lang="en-IN" dirty="0">
                <a:solidFill>
                  <a:srgbClr val="F4F4F4"/>
                </a:solidFill>
                <a:latin typeface="Minion Pro" panose="02040503050201020203" pitchFamily="18" charset="0"/>
              </a:rPr>
              <a:t>This report presents a comprehensive analysis of Internet Protocol (IP) data, focusing on detecting and mitigating security threats within a network. The project leverages advanced algorithms to identify and classify IP traffic anomalies, with the aim of enhancing network security. By analysing sample IP data and employing a reference algorithm, the project aims to highlight vulnerabilities, mitigate risks, and improve overall network efficiency.</a:t>
            </a:r>
          </a:p>
        </p:txBody>
      </p:sp>
    </p:spTree>
    <p:extLst>
      <p:ext uri="{BB962C8B-B14F-4D97-AF65-F5344CB8AC3E}">
        <p14:creationId xmlns:p14="http://schemas.microsoft.com/office/powerpoint/2010/main" val="20456886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7457D7-7712-7058-C95F-C1EB722222D3}"/>
              </a:ext>
            </a:extLst>
          </p:cNvPr>
          <p:cNvPicPr>
            <a:picLocks noChangeAspect="1"/>
          </p:cNvPicPr>
          <p:nvPr/>
        </p:nvPicPr>
        <p:blipFill rotWithShape="1">
          <a:blip r:embed="rId2">
            <a:extLst>
              <a:ext uri="{28A0092B-C50C-407E-A947-70E740481C1C}">
                <a14:useLocalDpi xmlns:a14="http://schemas.microsoft.com/office/drawing/2010/main" val="0"/>
              </a:ext>
            </a:extLst>
          </a:blip>
          <a:srcRect t="12308"/>
          <a:stretch/>
        </p:blipFill>
        <p:spPr>
          <a:xfrm>
            <a:off x="-1" y="-250257"/>
            <a:ext cx="12192001" cy="7108257"/>
          </a:xfrm>
          <a:prstGeom prst="rect">
            <a:avLst/>
          </a:prstGeom>
        </p:spPr>
      </p:pic>
      <p:sp>
        <p:nvSpPr>
          <p:cNvPr id="2" name="Title 1">
            <a:extLst>
              <a:ext uri="{FF2B5EF4-FFF2-40B4-BE49-F238E27FC236}">
                <a16:creationId xmlns:a16="http://schemas.microsoft.com/office/drawing/2014/main" id="{56718535-2943-55C3-A27C-00EEB89864EF}"/>
              </a:ext>
            </a:extLst>
          </p:cNvPr>
          <p:cNvSpPr>
            <a:spLocks noGrp="1"/>
          </p:cNvSpPr>
          <p:nvPr>
            <p:ph type="ctrTitle"/>
          </p:nvPr>
        </p:nvSpPr>
        <p:spPr>
          <a:xfrm>
            <a:off x="3487553" y="371776"/>
            <a:ext cx="9144000" cy="1201103"/>
          </a:xfrm>
        </p:spPr>
        <p:txBody>
          <a:bodyPr anchor="ctr">
            <a:normAutofit/>
          </a:bodyPr>
          <a:lstStyle/>
          <a:p>
            <a:r>
              <a:rPr lang="en-IN" sz="8000" u="sng" dirty="0">
                <a:solidFill>
                  <a:schemeClr val="tx1">
                    <a:lumMod val="65000"/>
                    <a:lumOff val="35000"/>
                  </a:schemeClr>
                </a:solidFill>
                <a:latin typeface="Neue Plak Bold" panose="020B0804030202020204" pitchFamily="34" charset="0"/>
              </a:rPr>
              <a:t>ABSTRACT</a:t>
            </a:r>
          </a:p>
        </p:txBody>
      </p:sp>
      <p:sp>
        <p:nvSpPr>
          <p:cNvPr id="4" name="Content Placeholder 2">
            <a:extLst>
              <a:ext uri="{FF2B5EF4-FFF2-40B4-BE49-F238E27FC236}">
                <a16:creationId xmlns:a16="http://schemas.microsoft.com/office/drawing/2014/main" id="{F43FDDCD-5739-97DD-17AF-88B872F02364}"/>
              </a:ext>
            </a:extLst>
          </p:cNvPr>
          <p:cNvSpPr txBox="1">
            <a:spLocks/>
          </p:cNvSpPr>
          <p:nvPr/>
        </p:nvSpPr>
        <p:spPr>
          <a:xfrm>
            <a:off x="764407" y="2983581"/>
            <a:ext cx="10741793" cy="280060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algn="l">
              <a:spcBef>
                <a:spcPts val="0"/>
              </a:spcBef>
              <a:spcAft>
                <a:spcPts val="0"/>
              </a:spcAft>
              <a:tabLst>
                <a:tab pos="457200" algn="l"/>
              </a:tabLst>
            </a:pPr>
            <a:r>
              <a:rPr lang="en-IN" dirty="0">
                <a:solidFill>
                  <a:srgbClr val="F4F4F4"/>
                </a:solidFill>
                <a:latin typeface="Minion Pro" panose="02040503050201020203" pitchFamily="18" charset="0"/>
              </a:rPr>
              <a:t>This report presents a comprehensive analysis of Internet Protocol (IP) data, focusing on detecting and mitigating security threats within a network. The project leverages advanced algorithms to identify and classify IP traffic anomalies, with the aim of enhancing network security. By analysing sample IP data and employing a reference algorithm, the project aims to highlight vulnerabilities, mitigate risks, and improve overall network efficiency.</a:t>
            </a:r>
          </a:p>
        </p:txBody>
      </p:sp>
      <p:sp>
        <p:nvSpPr>
          <p:cNvPr id="6" name="Title 1">
            <a:extLst>
              <a:ext uri="{FF2B5EF4-FFF2-40B4-BE49-F238E27FC236}">
                <a16:creationId xmlns:a16="http://schemas.microsoft.com/office/drawing/2014/main" id="{B94C01C8-BFED-706F-630D-3233A60D78CF}"/>
              </a:ext>
            </a:extLst>
          </p:cNvPr>
          <p:cNvSpPr txBox="1">
            <a:spLocks/>
          </p:cNvSpPr>
          <p:nvPr/>
        </p:nvSpPr>
        <p:spPr>
          <a:xfrm>
            <a:off x="4721436" y="-1926212"/>
            <a:ext cx="2749127" cy="71411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spcBef>
                <a:spcPts val="0"/>
              </a:spcBef>
            </a:pPr>
            <a:r>
              <a:rPr lang="en-US" sz="1800" b="1" dirty="0">
                <a:solidFill>
                  <a:schemeClr val="bg1"/>
                </a:solidFill>
                <a:latin typeface="Times New Roman" panose="02020603050405020304" pitchFamily="18" charset="0"/>
                <a:ea typeface="Times New Roman" panose="02020603050405020304" pitchFamily="18" charset="0"/>
              </a:rPr>
              <a:t>MR. KESHAV SINHA</a:t>
            </a:r>
            <a:endParaRPr lang="en-IN" sz="1800" dirty="0">
              <a:solidFill>
                <a:schemeClr val="bg1"/>
              </a:solidFill>
              <a:latin typeface="Times New Roman" panose="02020603050405020304" pitchFamily="18" charset="0"/>
              <a:ea typeface="Times New Roman" panose="02020603050405020304" pitchFamily="18" charset="0"/>
            </a:endParaRPr>
          </a:p>
        </p:txBody>
      </p:sp>
      <p:sp>
        <p:nvSpPr>
          <p:cNvPr id="7" name="Content Placeholder 2">
            <a:extLst>
              <a:ext uri="{FF2B5EF4-FFF2-40B4-BE49-F238E27FC236}">
                <a16:creationId xmlns:a16="http://schemas.microsoft.com/office/drawing/2014/main" id="{75DCD5D6-3AAA-1DD3-C3DC-CC2E6D2A58E8}"/>
              </a:ext>
            </a:extLst>
          </p:cNvPr>
          <p:cNvSpPr txBox="1">
            <a:spLocks/>
          </p:cNvSpPr>
          <p:nvPr/>
        </p:nvSpPr>
        <p:spPr>
          <a:xfrm>
            <a:off x="4721436" y="-2686756"/>
            <a:ext cx="2747011" cy="111760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algn="ctr">
              <a:lnSpc>
                <a:spcPct val="100000"/>
              </a:lnSpc>
              <a:spcBef>
                <a:spcPts val="0"/>
              </a:spcBef>
              <a:spcAft>
                <a:spcPts val="0"/>
              </a:spcAft>
            </a:pPr>
            <a:r>
              <a:rPr lang="en-US" sz="1800" b="1" i="1" dirty="0">
                <a:solidFill>
                  <a:schemeClr val="bg1"/>
                </a:solidFill>
                <a:effectLst/>
                <a:latin typeface="Times New Roman" panose="02020603050405020304" pitchFamily="18" charset="0"/>
                <a:ea typeface="Times New Roman" panose="02020603050405020304" pitchFamily="18" charset="0"/>
              </a:rPr>
              <a:t>A </a:t>
            </a:r>
            <a:endParaRPr lang="en-IN" sz="1800" dirty="0">
              <a:solidFill>
                <a:schemeClr val="bg1"/>
              </a:solidFill>
              <a:effectLst/>
              <a:latin typeface="Times New Roman" panose="02020603050405020304" pitchFamily="18" charset="0"/>
              <a:ea typeface="Times New Roman" panose="02020603050405020304" pitchFamily="18" charset="0"/>
            </a:endParaRPr>
          </a:p>
          <a:p>
            <a:pPr marL="0" marR="0" algn="ctr">
              <a:lnSpc>
                <a:spcPct val="100000"/>
              </a:lnSpc>
              <a:spcBef>
                <a:spcPts val="0"/>
              </a:spcBef>
              <a:spcAft>
                <a:spcPts val="0"/>
              </a:spcAft>
            </a:pPr>
            <a:r>
              <a:rPr lang="en-US" sz="1800" b="1" i="1" dirty="0">
                <a:solidFill>
                  <a:schemeClr val="bg1"/>
                </a:solidFill>
                <a:effectLst/>
                <a:latin typeface="Times New Roman" panose="02020603050405020304" pitchFamily="18" charset="0"/>
                <a:ea typeface="Times New Roman" panose="02020603050405020304" pitchFamily="18" charset="0"/>
              </a:rPr>
              <a:t>Synopsis Report</a:t>
            </a:r>
          </a:p>
          <a:p>
            <a:pPr marL="0" marR="0" algn="ctr">
              <a:lnSpc>
                <a:spcPct val="100000"/>
              </a:lnSpc>
              <a:spcBef>
                <a:spcPts val="0"/>
              </a:spcBef>
              <a:spcAft>
                <a:spcPts val="0"/>
              </a:spcAft>
            </a:pPr>
            <a:r>
              <a:rPr lang="en-US" sz="1800" b="1" i="1" dirty="0">
                <a:solidFill>
                  <a:schemeClr val="bg1"/>
                </a:solidFill>
                <a:effectLst/>
                <a:latin typeface="Times New Roman" panose="02020603050405020304" pitchFamily="18" charset="0"/>
                <a:ea typeface="Times New Roman" panose="02020603050405020304" pitchFamily="18" charset="0"/>
              </a:rPr>
              <a:t>under the guidance of </a:t>
            </a:r>
            <a:endParaRPr lang="en-IN" sz="1800" dirty="0">
              <a:solidFill>
                <a:schemeClr val="bg1"/>
              </a:solidFill>
              <a:effectLst/>
              <a:latin typeface="Times New Roman" panose="02020603050405020304" pitchFamily="18" charset="0"/>
              <a:ea typeface="Times New Roman" panose="02020603050405020304" pitchFamily="18" charset="0"/>
            </a:endParaRPr>
          </a:p>
        </p:txBody>
      </p:sp>
      <p:sp>
        <p:nvSpPr>
          <p:cNvPr id="8" name="Title 1">
            <a:extLst>
              <a:ext uri="{FF2B5EF4-FFF2-40B4-BE49-F238E27FC236}">
                <a16:creationId xmlns:a16="http://schemas.microsoft.com/office/drawing/2014/main" id="{24A3319D-E1C5-A30D-E059-26FC55E2E5CD}"/>
              </a:ext>
            </a:extLst>
          </p:cNvPr>
          <p:cNvSpPr txBox="1">
            <a:spLocks/>
          </p:cNvSpPr>
          <p:nvPr/>
        </p:nvSpPr>
        <p:spPr>
          <a:xfrm>
            <a:off x="1726243" y="-4834074"/>
            <a:ext cx="8737395" cy="2133031"/>
          </a:xfrm>
          <a:prstGeom prst="rect">
            <a:avLst/>
          </a:prstGeom>
        </p:spPr>
        <p:txBody>
          <a:bodyPr vert="horz" lIns="91440" tIns="45720" rIns="91440" bIns="45720" rtlCol="0" anchor="ctr">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7000" dirty="0">
                <a:solidFill>
                  <a:srgbClr val="D3D3D3"/>
                </a:solidFill>
                <a:latin typeface="Neue Plak Bold" panose="020B0804030202020204" pitchFamily="34" charset="0"/>
              </a:rPr>
              <a:t>IP VULNERABILITY </a:t>
            </a:r>
          </a:p>
          <a:p>
            <a:r>
              <a:rPr lang="en-IN" sz="7000" dirty="0">
                <a:solidFill>
                  <a:srgbClr val="D3D3D3"/>
                </a:solidFill>
                <a:latin typeface="Neue Plak Bold" panose="020B0804030202020204" pitchFamily="34" charset="0"/>
              </a:rPr>
              <a:t>TRACKER</a:t>
            </a:r>
          </a:p>
        </p:txBody>
      </p:sp>
      <p:sp>
        <p:nvSpPr>
          <p:cNvPr id="9" name="Title 1">
            <a:extLst>
              <a:ext uri="{FF2B5EF4-FFF2-40B4-BE49-F238E27FC236}">
                <a16:creationId xmlns:a16="http://schemas.microsoft.com/office/drawing/2014/main" id="{E47B4936-4AF4-218F-D4B3-652EF015DDF4}"/>
              </a:ext>
            </a:extLst>
          </p:cNvPr>
          <p:cNvSpPr txBox="1">
            <a:spLocks/>
          </p:cNvSpPr>
          <p:nvPr/>
        </p:nvSpPr>
        <p:spPr>
          <a:xfrm>
            <a:off x="3585210" y="-6925764"/>
            <a:ext cx="5021580" cy="120110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algn="ctr">
              <a:lnSpc>
                <a:spcPct val="100000"/>
              </a:lnSpc>
              <a:spcBef>
                <a:spcPts val="0"/>
              </a:spcBef>
              <a:spcAft>
                <a:spcPts val="0"/>
              </a:spcAft>
            </a:pPr>
            <a:r>
              <a:rPr lang="en-US" sz="1400" b="1" dirty="0">
                <a:solidFill>
                  <a:schemeClr val="bg1"/>
                </a:solidFill>
                <a:effectLst/>
                <a:latin typeface="Times New Roman" panose="02020603050405020304" pitchFamily="18" charset="0"/>
                <a:ea typeface="Times New Roman" panose="02020603050405020304" pitchFamily="18" charset="0"/>
              </a:rPr>
              <a:t>School of Computer Science</a:t>
            </a:r>
            <a:endParaRPr lang="en-IN" sz="1400" dirty="0">
              <a:solidFill>
                <a:schemeClr val="bg1"/>
              </a:solidFill>
              <a:effectLst/>
              <a:latin typeface="Times New Roman" panose="02020603050405020304" pitchFamily="18" charset="0"/>
              <a:ea typeface="Times New Roman" panose="02020603050405020304" pitchFamily="18" charset="0"/>
            </a:endParaRPr>
          </a:p>
          <a:p>
            <a:pPr marL="0" marR="0" algn="ctr">
              <a:lnSpc>
                <a:spcPct val="100000"/>
              </a:lnSpc>
              <a:spcBef>
                <a:spcPts val="0"/>
              </a:spcBef>
              <a:spcAft>
                <a:spcPts val="0"/>
              </a:spcAft>
            </a:pPr>
            <a:r>
              <a:rPr lang="en-US" sz="1400" b="1" dirty="0">
                <a:solidFill>
                  <a:schemeClr val="bg1"/>
                </a:solidFill>
                <a:effectLst/>
                <a:latin typeface="Times New Roman" panose="02020603050405020304" pitchFamily="18" charset="0"/>
                <a:ea typeface="Times New Roman" panose="02020603050405020304" pitchFamily="18" charset="0"/>
              </a:rPr>
              <a:t>University of Petroleum &amp; Energy Studies</a:t>
            </a:r>
            <a:endParaRPr lang="en-IN" sz="1400" dirty="0">
              <a:solidFill>
                <a:schemeClr val="bg1"/>
              </a:solidFill>
              <a:effectLst/>
              <a:latin typeface="Times New Roman" panose="02020603050405020304" pitchFamily="18" charset="0"/>
              <a:ea typeface="Times New Roman" panose="02020603050405020304" pitchFamily="18" charset="0"/>
            </a:endParaRPr>
          </a:p>
          <a:p>
            <a:pPr marL="0" marR="0" algn="ctr">
              <a:lnSpc>
                <a:spcPct val="100000"/>
              </a:lnSpc>
              <a:spcBef>
                <a:spcPts val="0"/>
              </a:spcBef>
              <a:spcAft>
                <a:spcPts val="0"/>
              </a:spcAft>
            </a:pPr>
            <a:r>
              <a:rPr lang="it-IT" sz="1400" b="1" dirty="0">
                <a:solidFill>
                  <a:schemeClr val="bg1"/>
                </a:solidFill>
                <a:effectLst/>
                <a:latin typeface="Times New Roman" panose="02020603050405020304" pitchFamily="18" charset="0"/>
                <a:ea typeface="Times New Roman" panose="02020603050405020304" pitchFamily="18" charset="0"/>
              </a:rPr>
              <a:t>Bidholi, Via Prem Nagar, Dehradun, Uttarakhand</a:t>
            </a:r>
            <a:endParaRPr lang="en-IN" sz="1400" dirty="0">
              <a:solidFill>
                <a:schemeClr val="bg1"/>
              </a:solidFill>
              <a:effectLst/>
              <a:latin typeface="Times New Roman" panose="02020603050405020304" pitchFamily="18" charset="0"/>
              <a:ea typeface="Times New Roman" panose="02020603050405020304" pitchFamily="18" charset="0"/>
            </a:endParaRPr>
          </a:p>
          <a:p>
            <a:pPr marL="0" marR="0" algn="ctr">
              <a:lnSpc>
                <a:spcPct val="100000"/>
              </a:lnSpc>
              <a:spcBef>
                <a:spcPts val="0"/>
              </a:spcBef>
              <a:spcAft>
                <a:spcPts val="0"/>
              </a:spcAft>
            </a:pPr>
            <a:r>
              <a:rPr lang="en-US" sz="1400" b="1" dirty="0">
                <a:solidFill>
                  <a:schemeClr val="bg1"/>
                </a:solidFill>
                <a:effectLst/>
                <a:latin typeface="Times New Roman" panose="02020603050405020304" pitchFamily="18" charset="0"/>
                <a:ea typeface="Times New Roman" panose="02020603050405020304" pitchFamily="18" charset="0"/>
              </a:rPr>
              <a:t>(AUG-DEC 2024)</a:t>
            </a:r>
            <a:endParaRPr lang="en-IN" sz="1400" dirty="0">
              <a:solidFill>
                <a:schemeClr val="bg1"/>
              </a:solidFill>
              <a:effectLst/>
              <a:latin typeface="Times New Roman" panose="02020603050405020304" pitchFamily="18" charset="0"/>
              <a:ea typeface="Times New Roman" panose="02020603050405020304" pitchFamily="18" charset="0"/>
            </a:endParaRPr>
          </a:p>
        </p:txBody>
      </p:sp>
      <p:sp>
        <p:nvSpPr>
          <p:cNvPr id="10" name="Title 1">
            <a:extLst>
              <a:ext uri="{FF2B5EF4-FFF2-40B4-BE49-F238E27FC236}">
                <a16:creationId xmlns:a16="http://schemas.microsoft.com/office/drawing/2014/main" id="{370A1022-91DE-A5A4-302D-0CB6575BE3D9}"/>
              </a:ext>
            </a:extLst>
          </p:cNvPr>
          <p:cNvSpPr txBox="1">
            <a:spLocks/>
          </p:cNvSpPr>
          <p:nvPr/>
        </p:nvSpPr>
        <p:spPr>
          <a:xfrm>
            <a:off x="3585210" y="-5746092"/>
            <a:ext cx="5021580" cy="1012082"/>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algn="ctr">
              <a:lnSpc>
                <a:spcPct val="100000"/>
              </a:lnSpc>
              <a:spcBef>
                <a:spcPts val="0"/>
              </a:spcBef>
              <a:spcAft>
                <a:spcPts val="0"/>
              </a:spcAft>
            </a:pPr>
            <a:r>
              <a:rPr lang="en-US" sz="1800" b="1" dirty="0">
                <a:solidFill>
                  <a:srgbClr val="F4F4F4"/>
                </a:solidFill>
                <a:effectLst/>
                <a:latin typeface="Times New Roman" panose="02020603050405020304" pitchFamily="18" charset="0"/>
                <a:ea typeface="Times New Roman" panose="02020603050405020304" pitchFamily="18" charset="0"/>
              </a:rPr>
              <a:t>BACHELOR OF TECHNOLOGY</a:t>
            </a:r>
            <a:r>
              <a:rPr lang="en-IN" sz="1800" dirty="0">
                <a:solidFill>
                  <a:srgbClr val="F4F4F4"/>
                </a:solidFill>
                <a:latin typeface="Times New Roman" panose="02020603050405020304" pitchFamily="18" charset="0"/>
                <a:ea typeface="Times New Roman" panose="02020603050405020304" pitchFamily="18" charset="0"/>
              </a:rPr>
              <a:t> </a:t>
            </a:r>
            <a:r>
              <a:rPr lang="en-US" sz="1800" b="1" dirty="0">
                <a:solidFill>
                  <a:srgbClr val="F4F4F4"/>
                </a:solidFill>
                <a:effectLst/>
                <a:latin typeface="Times New Roman" panose="02020603050405020304" pitchFamily="18" charset="0"/>
                <a:ea typeface="Times New Roman" panose="02020603050405020304" pitchFamily="18" charset="0"/>
              </a:rPr>
              <a:t>in</a:t>
            </a:r>
            <a:endParaRPr lang="en-IN" sz="1800" dirty="0">
              <a:solidFill>
                <a:srgbClr val="F4F4F4"/>
              </a:solidFill>
              <a:effectLst/>
              <a:latin typeface="Times New Roman" panose="02020603050405020304" pitchFamily="18" charset="0"/>
              <a:ea typeface="Times New Roman" panose="02020603050405020304" pitchFamily="18" charset="0"/>
            </a:endParaRPr>
          </a:p>
          <a:p>
            <a:pPr marL="0" marR="0" algn="ctr">
              <a:lnSpc>
                <a:spcPct val="100000"/>
              </a:lnSpc>
              <a:spcBef>
                <a:spcPts val="0"/>
              </a:spcBef>
              <a:spcAft>
                <a:spcPts val="0"/>
              </a:spcAft>
            </a:pPr>
            <a:r>
              <a:rPr lang="en-US" sz="1800" b="1" dirty="0">
                <a:solidFill>
                  <a:srgbClr val="F4F4F4"/>
                </a:solidFill>
                <a:effectLst/>
                <a:latin typeface="Times New Roman" panose="02020603050405020304" pitchFamily="18" charset="0"/>
                <a:ea typeface="Times New Roman" panose="02020603050405020304" pitchFamily="18" charset="0"/>
              </a:rPr>
              <a:t>COMPUTER SCIENCE &amp; ENGINEERING</a:t>
            </a:r>
            <a:endParaRPr lang="en-IN" sz="1800" dirty="0">
              <a:solidFill>
                <a:srgbClr val="F4F4F4"/>
              </a:solidFill>
              <a:effectLst/>
              <a:latin typeface="Times New Roman" panose="02020603050405020304" pitchFamily="18" charset="0"/>
              <a:ea typeface="Times New Roman" panose="02020603050405020304" pitchFamily="18" charset="0"/>
            </a:endParaRPr>
          </a:p>
        </p:txBody>
      </p:sp>
      <p:sp>
        <p:nvSpPr>
          <p:cNvPr id="11" name="Title 1">
            <a:extLst>
              <a:ext uri="{FF2B5EF4-FFF2-40B4-BE49-F238E27FC236}">
                <a16:creationId xmlns:a16="http://schemas.microsoft.com/office/drawing/2014/main" id="{9F3F4C83-7664-3E07-7D48-3B2CFACD7930}"/>
              </a:ext>
            </a:extLst>
          </p:cNvPr>
          <p:cNvSpPr txBox="1">
            <a:spLocks/>
          </p:cNvSpPr>
          <p:nvPr/>
        </p:nvSpPr>
        <p:spPr>
          <a:xfrm>
            <a:off x="192929" y="-1810456"/>
            <a:ext cx="4827812" cy="153444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Bef>
                <a:spcPts val="0"/>
              </a:spcBef>
              <a:tabLst>
                <a:tab pos="1612900" algn="l"/>
              </a:tabLst>
            </a:pPr>
            <a:r>
              <a:rPr lang="en-IN" sz="1100" b="1" dirty="0">
                <a:solidFill>
                  <a:schemeClr val="bg1"/>
                </a:solidFill>
                <a:latin typeface="Manrope" pitchFamily="2" charset="0"/>
                <a:ea typeface="Times New Roman" panose="02020603050405020304" pitchFamily="18" charset="0"/>
                <a:cs typeface="Poppins" panose="00000500000000000000" pitchFamily="2" charset="0"/>
              </a:rPr>
              <a:t>NAME :	  ROLL NO.</a:t>
            </a:r>
          </a:p>
          <a:p>
            <a:pPr algn="l">
              <a:lnSpc>
                <a:spcPct val="100000"/>
              </a:lnSpc>
              <a:spcBef>
                <a:spcPts val="0"/>
              </a:spcBef>
              <a:tabLst>
                <a:tab pos="1612900" algn="l"/>
              </a:tabLst>
            </a:pPr>
            <a:r>
              <a:rPr lang="en-IN" sz="1100" b="1" dirty="0">
                <a:solidFill>
                  <a:schemeClr val="bg1"/>
                </a:solidFill>
                <a:latin typeface="Manrope" pitchFamily="2" charset="0"/>
                <a:ea typeface="Times New Roman" panose="02020603050405020304" pitchFamily="18" charset="0"/>
                <a:cs typeface="Poppins" panose="00000500000000000000" pitchFamily="2" charset="0"/>
              </a:rPr>
              <a:t>SHREYANSHI DOBHAL : 	  R2142220656</a:t>
            </a:r>
          </a:p>
          <a:p>
            <a:pPr algn="l">
              <a:lnSpc>
                <a:spcPct val="100000"/>
              </a:lnSpc>
              <a:spcBef>
                <a:spcPts val="0"/>
              </a:spcBef>
              <a:tabLst>
                <a:tab pos="1612900" algn="l"/>
              </a:tabLst>
            </a:pPr>
            <a:r>
              <a:rPr lang="en-IN" sz="1100" b="1" dirty="0">
                <a:solidFill>
                  <a:schemeClr val="bg1"/>
                </a:solidFill>
                <a:latin typeface="Manrope" pitchFamily="2" charset="0"/>
                <a:ea typeface="Times New Roman" panose="02020603050405020304" pitchFamily="18" charset="0"/>
                <a:cs typeface="Poppins" panose="00000500000000000000" pitchFamily="2" charset="0"/>
              </a:rPr>
              <a:t>AKSHAT NEGI :	  R2142220414 </a:t>
            </a:r>
          </a:p>
          <a:p>
            <a:pPr algn="l">
              <a:lnSpc>
                <a:spcPct val="100000"/>
              </a:lnSpc>
              <a:spcBef>
                <a:spcPts val="0"/>
              </a:spcBef>
              <a:tabLst>
                <a:tab pos="1612900" algn="l"/>
              </a:tabLst>
            </a:pPr>
            <a:r>
              <a:rPr lang="en-IN" sz="1100" b="1" dirty="0">
                <a:solidFill>
                  <a:schemeClr val="bg1"/>
                </a:solidFill>
                <a:latin typeface="Manrope" pitchFamily="2" charset="0"/>
                <a:ea typeface="Times New Roman" panose="02020603050405020304" pitchFamily="18" charset="0"/>
                <a:cs typeface="Poppins" panose="00000500000000000000" pitchFamily="2" charset="0"/>
              </a:rPr>
              <a:t>ARUSH DUBEY :   	  R2142220314</a:t>
            </a:r>
          </a:p>
          <a:p>
            <a:pPr algn="l">
              <a:lnSpc>
                <a:spcPct val="100000"/>
              </a:lnSpc>
              <a:spcBef>
                <a:spcPts val="0"/>
              </a:spcBef>
              <a:tabLst>
                <a:tab pos="1612900" algn="l"/>
              </a:tabLst>
            </a:pPr>
            <a:r>
              <a:rPr lang="en-IN" sz="1100" b="1" dirty="0">
                <a:solidFill>
                  <a:schemeClr val="bg1"/>
                </a:solidFill>
                <a:latin typeface="Manrope" pitchFamily="2" charset="0"/>
                <a:ea typeface="Times New Roman" panose="02020603050405020304" pitchFamily="18" charset="0"/>
                <a:cs typeface="Poppins" panose="00000500000000000000" pitchFamily="2" charset="0"/>
              </a:rPr>
              <a:t>AMEYA TANEJA : 	  R2134567890</a:t>
            </a:r>
          </a:p>
        </p:txBody>
      </p:sp>
      <p:sp>
        <p:nvSpPr>
          <p:cNvPr id="12" name="Title 1">
            <a:extLst>
              <a:ext uri="{FF2B5EF4-FFF2-40B4-BE49-F238E27FC236}">
                <a16:creationId xmlns:a16="http://schemas.microsoft.com/office/drawing/2014/main" id="{9F2C26C6-67B2-EE80-9204-9B3ECDF955D5}"/>
              </a:ext>
            </a:extLst>
          </p:cNvPr>
          <p:cNvSpPr txBox="1">
            <a:spLocks/>
          </p:cNvSpPr>
          <p:nvPr/>
        </p:nvSpPr>
        <p:spPr>
          <a:xfrm>
            <a:off x="3278715" y="7174547"/>
            <a:ext cx="6819900" cy="115665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7000" u="sng" dirty="0">
                <a:solidFill>
                  <a:srgbClr val="D3D3D3"/>
                </a:solidFill>
                <a:latin typeface="Neue Plak Bold" panose="020B0804030202020204" pitchFamily="34" charset="0"/>
              </a:rPr>
              <a:t>INTRODUCTION</a:t>
            </a:r>
          </a:p>
        </p:txBody>
      </p:sp>
      <p:sp>
        <p:nvSpPr>
          <p:cNvPr id="13" name="Content Placeholder 2">
            <a:extLst>
              <a:ext uri="{FF2B5EF4-FFF2-40B4-BE49-F238E27FC236}">
                <a16:creationId xmlns:a16="http://schemas.microsoft.com/office/drawing/2014/main" id="{179F286A-6DFC-84D2-3323-DD04B8D3222B}"/>
              </a:ext>
            </a:extLst>
          </p:cNvPr>
          <p:cNvSpPr txBox="1">
            <a:spLocks/>
          </p:cNvSpPr>
          <p:nvPr/>
        </p:nvSpPr>
        <p:spPr>
          <a:xfrm>
            <a:off x="1430865" y="8680609"/>
            <a:ext cx="10515600" cy="43232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tabLst>
                <a:tab pos="457200" algn="l"/>
              </a:tabLst>
            </a:pPr>
            <a:r>
              <a:rPr lang="en-IN" sz="1800" dirty="0">
                <a:solidFill>
                  <a:srgbClr val="F4F4F4"/>
                </a:solidFill>
                <a:latin typeface="Minion Pro" panose="02040503050201020203" pitchFamily="18" charset="0"/>
                <a:ea typeface="Times New Roman" panose="02020603050405020304" pitchFamily="18" charset="0"/>
              </a:rPr>
              <a:t>In today's hyper-connected world, the internet is the backbone of communication, commerce, and innovation. Every second, vast amounts of data traverse the globe, powered by the Internet Protocol (IP) that ensures the seamless exchange of information. However, with this massive flow of data comes an equally significant challenge: safeguarding networks from an ever-growing array of cyber threats. From distributed denial-of-service (DDoS) attacks that can cripple entire networks to IP spoofing that masks malicious activity, the risks are both diverse and complex.</a:t>
            </a:r>
          </a:p>
          <a:p>
            <a:pPr>
              <a:spcBef>
                <a:spcPts val="0"/>
              </a:spcBef>
              <a:tabLst>
                <a:tab pos="457200" algn="l"/>
              </a:tabLst>
            </a:pPr>
            <a:r>
              <a:rPr lang="en-IN" sz="1800" dirty="0">
                <a:solidFill>
                  <a:srgbClr val="F4F4F4"/>
                </a:solidFill>
                <a:latin typeface="Minion Pro" panose="02040503050201020203" pitchFamily="18" charset="0"/>
                <a:ea typeface="Times New Roman" panose="02020603050405020304" pitchFamily="18" charset="0"/>
              </a:rPr>
              <a:t> </a:t>
            </a:r>
          </a:p>
          <a:p>
            <a:pPr>
              <a:spcBef>
                <a:spcPts val="0"/>
              </a:spcBef>
              <a:tabLst>
                <a:tab pos="457200" algn="l"/>
              </a:tabLst>
            </a:pPr>
            <a:r>
              <a:rPr lang="en-IN" sz="1800" dirty="0">
                <a:solidFill>
                  <a:srgbClr val="F4F4F4"/>
                </a:solidFill>
                <a:latin typeface="Minion Pro" panose="02040503050201020203" pitchFamily="18" charset="0"/>
                <a:ea typeface="Times New Roman" panose="02020603050405020304" pitchFamily="18" charset="0"/>
              </a:rPr>
              <a:t>As organizations increasingly rely on IP-based communications for their critical operations, the importance of real-time network security has never been greater. Traditional security measures, often reactive and manual, struggle to keep pace with the sophisticated tactics employed by cyber adversaries. This gap leaves networks vulnerable to breaches that can result in significant financial losses, reputational damage, and even national security threats.</a:t>
            </a:r>
          </a:p>
          <a:p>
            <a:pPr>
              <a:spcBef>
                <a:spcPts val="0"/>
              </a:spcBef>
              <a:tabLst>
                <a:tab pos="457200" algn="l"/>
              </a:tabLst>
            </a:pPr>
            <a:r>
              <a:rPr lang="en-IN" sz="1800" dirty="0">
                <a:solidFill>
                  <a:srgbClr val="F4F4F4"/>
                </a:solidFill>
                <a:latin typeface="Minion Pro" panose="02040503050201020203" pitchFamily="18" charset="0"/>
                <a:ea typeface="Times New Roman" panose="02020603050405020304" pitchFamily="18" charset="0"/>
              </a:rPr>
              <a:t> </a:t>
            </a:r>
          </a:p>
          <a:p>
            <a:pPr>
              <a:spcBef>
                <a:spcPts val="0"/>
              </a:spcBef>
              <a:tabLst>
                <a:tab pos="457200" algn="l"/>
              </a:tabLst>
            </a:pPr>
            <a:r>
              <a:rPr lang="en-IN" sz="1800" dirty="0">
                <a:solidFill>
                  <a:srgbClr val="F4F4F4"/>
                </a:solidFill>
                <a:latin typeface="Minion Pro" panose="02040503050201020203" pitchFamily="18" charset="0"/>
                <a:ea typeface="Times New Roman" panose="02020603050405020304" pitchFamily="18" charset="0"/>
              </a:rPr>
              <a:t>This project emerges as a solution to this pressing issue, aiming to develop an advanced IP analysis system that can proactively detect and neutralize potential threats before they cause harm. By leveraging cutting-edge algorithms and real-time data analysis, the project seeks to empower organizations with the tools they need to protect their networks in an increasingly hostile digital landscape.</a:t>
            </a:r>
          </a:p>
        </p:txBody>
      </p:sp>
    </p:spTree>
    <p:extLst>
      <p:ext uri="{BB962C8B-B14F-4D97-AF65-F5344CB8AC3E}">
        <p14:creationId xmlns:p14="http://schemas.microsoft.com/office/powerpoint/2010/main" val="6860794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727F2A1-E0B0-F2A5-07D9-46095EF6E606}"/>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7707" b="7822"/>
          <a:stretch/>
        </p:blipFill>
        <p:spPr>
          <a:xfrm>
            <a:off x="14037" y="0"/>
            <a:ext cx="12177963" cy="6858000"/>
          </a:xfrm>
          <a:prstGeom prst="rect">
            <a:avLst/>
          </a:prstGeom>
        </p:spPr>
      </p:pic>
      <p:sp>
        <p:nvSpPr>
          <p:cNvPr id="2" name="Title 1">
            <a:extLst>
              <a:ext uri="{FF2B5EF4-FFF2-40B4-BE49-F238E27FC236}">
                <a16:creationId xmlns:a16="http://schemas.microsoft.com/office/drawing/2014/main" id="{C0CDDD41-51F1-6370-E9CB-A3CB97B1903E}"/>
              </a:ext>
            </a:extLst>
          </p:cNvPr>
          <p:cNvSpPr>
            <a:spLocks noGrp="1"/>
          </p:cNvSpPr>
          <p:nvPr>
            <p:ph type="title"/>
          </p:nvPr>
        </p:nvSpPr>
        <p:spPr>
          <a:xfrm>
            <a:off x="2545080" y="548640"/>
            <a:ext cx="6819900" cy="1156653"/>
          </a:xfrm>
        </p:spPr>
        <p:txBody>
          <a:bodyPr>
            <a:normAutofit/>
          </a:bodyPr>
          <a:lstStyle/>
          <a:p>
            <a:pPr algn="ctr"/>
            <a:r>
              <a:rPr lang="en-IN" sz="7000" u="sng" dirty="0">
                <a:solidFill>
                  <a:srgbClr val="D3D3D3"/>
                </a:solidFill>
                <a:latin typeface="Neue Plak Bold" panose="020B0804030202020204" pitchFamily="34" charset="0"/>
              </a:rPr>
              <a:t>INTRODUCTION</a:t>
            </a:r>
          </a:p>
        </p:txBody>
      </p:sp>
      <p:sp>
        <p:nvSpPr>
          <p:cNvPr id="3" name="Content Placeholder 2">
            <a:extLst>
              <a:ext uri="{FF2B5EF4-FFF2-40B4-BE49-F238E27FC236}">
                <a16:creationId xmlns:a16="http://schemas.microsoft.com/office/drawing/2014/main" id="{B03E26A6-6EBA-E475-E50F-7A1F75CA671A}"/>
              </a:ext>
            </a:extLst>
          </p:cNvPr>
          <p:cNvSpPr>
            <a:spLocks noGrp="1"/>
          </p:cNvSpPr>
          <p:nvPr>
            <p:ph idx="1"/>
          </p:nvPr>
        </p:nvSpPr>
        <p:spPr>
          <a:xfrm>
            <a:off x="838199" y="2054702"/>
            <a:ext cx="10515600" cy="4323238"/>
          </a:xfrm>
        </p:spPr>
        <p:txBody>
          <a:bodyPr/>
          <a:lstStyle/>
          <a:p>
            <a:pPr marL="0" marR="0" indent="0">
              <a:spcBef>
                <a:spcPts val="0"/>
              </a:spcBef>
              <a:spcAft>
                <a:spcPts val="0"/>
              </a:spcAft>
              <a:buNone/>
              <a:tabLst>
                <a:tab pos="457200" algn="l"/>
              </a:tabLst>
            </a:pPr>
            <a:r>
              <a:rPr lang="en-IN" sz="1800" dirty="0">
                <a:solidFill>
                  <a:srgbClr val="F4F4F4"/>
                </a:solidFill>
                <a:effectLst/>
                <a:latin typeface="Minion Pro" panose="02040503050201020203" pitchFamily="18" charset="0"/>
                <a:ea typeface="Times New Roman" panose="02020603050405020304" pitchFamily="18" charset="0"/>
              </a:rPr>
              <a:t>In today's hyper-connected world, the internet is the backbone of communication, commerce, and innovation. Every second, vast amounts of data traverse the globe, powered by the Internet Protocol (IP) that ensures the seamless exchange of information. However, with this massive flow of data comes an equally significant challenge: safeguarding networks from an ever-growing array of cyber threats. From distributed denial-of-service (DDoS) attacks that can cripple entire networks to IP spoofing that masks malicious activity, the risks are both diverse and complex.</a:t>
            </a:r>
          </a:p>
          <a:p>
            <a:pPr marL="0" marR="0" indent="0">
              <a:spcBef>
                <a:spcPts val="0"/>
              </a:spcBef>
              <a:spcAft>
                <a:spcPts val="0"/>
              </a:spcAft>
              <a:buNone/>
              <a:tabLst>
                <a:tab pos="457200" algn="l"/>
              </a:tabLst>
            </a:pPr>
            <a:r>
              <a:rPr lang="en-IN" sz="1800" dirty="0">
                <a:solidFill>
                  <a:srgbClr val="F4F4F4"/>
                </a:solidFill>
                <a:effectLst/>
                <a:latin typeface="Minion Pro" panose="02040503050201020203" pitchFamily="18" charset="0"/>
                <a:ea typeface="Times New Roman" panose="02020603050405020304" pitchFamily="18" charset="0"/>
              </a:rPr>
              <a:t> </a:t>
            </a:r>
          </a:p>
          <a:p>
            <a:pPr marL="0" marR="0" indent="0">
              <a:spcBef>
                <a:spcPts val="0"/>
              </a:spcBef>
              <a:spcAft>
                <a:spcPts val="0"/>
              </a:spcAft>
              <a:buNone/>
              <a:tabLst>
                <a:tab pos="457200" algn="l"/>
              </a:tabLst>
            </a:pPr>
            <a:r>
              <a:rPr lang="en-IN" sz="1800" dirty="0">
                <a:solidFill>
                  <a:srgbClr val="F4F4F4"/>
                </a:solidFill>
                <a:effectLst/>
                <a:latin typeface="Minion Pro" panose="02040503050201020203" pitchFamily="18" charset="0"/>
                <a:ea typeface="Times New Roman" panose="02020603050405020304" pitchFamily="18" charset="0"/>
              </a:rPr>
              <a:t>As organizations increasingly rely on IP-based communications for their critical operations, the importance of real-time network security has never been greater. Traditional security measures, often reactive and manual, struggle to keep pace with the sophisticated tactics employed by cyber adversaries. This gap leaves networks vulnerable to breaches that can result in significant financial losses, reputational damage, and even national security threats.</a:t>
            </a:r>
          </a:p>
          <a:p>
            <a:pPr marL="0" marR="0" indent="0">
              <a:spcBef>
                <a:spcPts val="0"/>
              </a:spcBef>
              <a:spcAft>
                <a:spcPts val="0"/>
              </a:spcAft>
              <a:buNone/>
              <a:tabLst>
                <a:tab pos="457200" algn="l"/>
              </a:tabLst>
            </a:pPr>
            <a:r>
              <a:rPr lang="en-IN" sz="1800" dirty="0">
                <a:solidFill>
                  <a:srgbClr val="F4F4F4"/>
                </a:solidFill>
                <a:effectLst/>
                <a:latin typeface="Minion Pro" panose="02040503050201020203" pitchFamily="18" charset="0"/>
                <a:ea typeface="Times New Roman" panose="02020603050405020304" pitchFamily="18" charset="0"/>
              </a:rPr>
              <a:t> </a:t>
            </a:r>
          </a:p>
          <a:p>
            <a:pPr marL="0" marR="0" indent="0">
              <a:spcBef>
                <a:spcPts val="0"/>
              </a:spcBef>
              <a:spcAft>
                <a:spcPts val="0"/>
              </a:spcAft>
              <a:buNone/>
              <a:tabLst>
                <a:tab pos="457200" algn="l"/>
              </a:tabLst>
            </a:pPr>
            <a:r>
              <a:rPr lang="en-IN" sz="1800" dirty="0">
                <a:solidFill>
                  <a:srgbClr val="F4F4F4"/>
                </a:solidFill>
                <a:effectLst/>
                <a:latin typeface="Minion Pro" panose="02040503050201020203" pitchFamily="18" charset="0"/>
                <a:ea typeface="Times New Roman" panose="02020603050405020304" pitchFamily="18" charset="0"/>
              </a:rPr>
              <a:t>This project emerges as a solution to this pressing issue, aiming to develop an advanced IP analysis system that can proactively detect and neutralize potential threats before they cause harm. By leveraging cutting-edge algorithms and real-time data analysis, the project seeks to empower organizations with the tools they need to protect their networks in an increasingly hostile digital landscape.</a:t>
            </a:r>
          </a:p>
        </p:txBody>
      </p:sp>
      <p:sp>
        <p:nvSpPr>
          <p:cNvPr id="6" name="Title 1">
            <a:extLst>
              <a:ext uri="{FF2B5EF4-FFF2-40B4-BE49-F238E27FC236}">
                <a16:creationId xmlns:a16="http://schemas.microsoft.com/office/drawing/2014/main" id="{2BC1AD6A-1BCD-2C9F-6BA6-B71370CD5D1D}"/>
              </a:ext>
            </a:extLst>
          </p:cNvPr>
          <p:cNvSpPr txBox="1">
            <a:spLocks/>
          </p:cNvSpPr>
          <p:nvPr/>
        </p:nvSpPr>
        <p:spPr>
          <a:xfrm>
            <a:off x="3487553" y="-5404961"/>
            <a:ext cx="9144000" cy="12011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8000" u="sng" dirty="0">
                <a:solidFill>
                  <a:schemeClr val="tx1">
                    <a:lumMod val="65000"/>
                    <a:lumOff val="35000"/>
                  </a:schemeClr>
                </a:solidFill>
                <a:latin typeface="Neue Plak Bold" panose="020B0804030202020204" pitchFamily="34" charset="0"/>
              </a:rPr>
              <a:t>ABSTRACT</a:t>
            </a:r>
          </a:p>
        </p:txBody>
      </p:sp>
      <p:sp>
        <p:nvSpPr>
          <p:cNvPr id="7" name="Content Placeholder 2">
            <a:extLst>
              <a:ext uri="{FF2B5EF4-FFF2-40B4-BE49-F238E27FC236}">
                <a16:creationId xmlns:a16="http://schemas.microsoft.com/office/drawing/2014/main" id="{329CB267-3193-2005-1884-75C3EE4A6D93}"/>
              </a:ext>
            </a:extLst>
          </p:cNvPr>
          <p:cNvSpPr txBox="1">
            <a:spLocks/>
          </p:cNvSpPr>
          <p:nvPr/>
        </p:nvSpPr>
        <p:spPr>
          <a:xfrm>
            <a:off x="764407" y="-2793156"/>
            <a:ext cx="10741793" cy="280060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algn="l">
              <a:spcBef>
                <a:spcPts val="0"/>
              </a:spcBef>
              <a:spcAft>
                <a:spcPts val="0"/>
              </a:spcAft>
              <a:tabLst>
                <a:tab pos="457200" algn="l"/>
              </a:tabLst>
            </a:pPr>
            <a:r>
              <a:rPr lang="en-IN" dirty="0">
                <a:solidFill>
                  <a:srgbClr val="F4F4F4"/>
                </a:solidFill>
                <a:latin typeface="Minion Pro" panose="02040503050201020203" pitchFamily="18" charset="0"/>
              </a:rPr>
              <a:t>This report presents a comprehensive analysis of Internet Protocol (IP) data, focusing on detecting and mitigating security threats within a network. The project leverages advanced algorithms to identify and classify IP traffic anomalies, with the aim of enhancing network security. By analysing sample IP data and employing a reference algorithm, the project aims to highlight vulnerabilities, mitigate risks, and improve overall network efficiency.</a:t>
            </a:r>
          </a:p>
        </p:txBody>
      </p:sp>
    </p:spTree>
    <p:extLst>
      <p:ext uri="{BB962C8B-B14F-4D97-AF65-F5344CB8AC3E}">
        <p14:creationId xmlns:p14="http://schemas.microsoft.com/office/powerpoint/2010/main" val="3117385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F1485F73-3EC1-448C-7E1D-79CF61C9A054}"/>
              </a:ext>
            </a:extLst>
          </p:cNvPr>
          <p:cNvPicPr>
            <a:picLocks noChangeAspect="1" noChangeArrowheads="1"/>
          </p:cNvPicPr>
          <p:nvPr/>
        </p:nvPicPr>
        <p:blipFill rotWithShape="1">
          <a:blip r:embed="rId2">
            <a:alphaModFix amt="5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r="3190"/>
          <a:stretch/>
        </p:blipFill>
        <p:spPr bwMode="auto">
          <a:xfrm>
            <a:off x="0" y="0"/>
            <a:ext cx="12192000" cy="6858000"/>
          </a:xfrm>
          <a:prstGeom prst="rect">
            <a:avLst/>
          </a:prstGeom>
          <a:solidFill>
            <a:schemeClr val="tx1"/>
          </a:solidFill>
        </p:spPr>
      </p:pic>
      <p:sp>
        <p:nvSpPr>
          <p:cNvPr id="2" name="Title 1">
            <a:extLst>
              <a:ext uri="{FF2B5EF4-FFF2-40B4-BE49-F238E27FC236}">
                <a16:creationId xmlns:a16="http://schemas.microsoft.com/office/drawing/2014/main" id="{C0CDDD41-51F1-6370-E9CB-A3CB97B1903E}"/>
              </a:ext>
            </a:extLst>
          </p:cNvPr>
          <p:cNvSpPr>
            <a:spLocks noGrp="1"/>
          </p:cNvSpPr>
          <p:nvPr>
            <p:ph type="title"/>
          </p:nvPr>
        </p:nvSpPr>
        <p:spPr>
          <a:xfrm>
            <a:off x="2240280" y="365125"/>
            <a:ext cx="7711440" cy="1325563"/>
          </a:xfrm>
        </p:spPr>
        <p:txBody>
          <a:bodyPr>
            <a:normAutofit/>
          </a:bodyPr>
          <a:lstStyle/>
          <a:p>
            <a:pPr algn="ctr"/>
            <a:r>
              <a:rPr lang="en-IN" sz="7000" u="sng" dirty="0">
                <a:solidFill>
                  <a:srgbClr val="D3D3D3"/>
                </a:solidFill>
                <a:latin typeface="Neue Plak Bold" panose="020B0804030202020204" pitchFamily="34" charset="0"/>
              </a:rPr>
              <a:t>SWOT ANALYSIS</a:t>
            </a:r>
          </a:p>
        </p:txBody>
      </p:sp>
      <p:sp>
        <p:nvSpPr>
          <p:cNvPr id="3" name="Content Placeholder 2">
            <a:extLst>
              <a:ext uri="{FF2B5EF4-FFF2-40B4-BE49-F238E27FC236}">
                <a16:creationId xmlns:a16="http://schemas.microsoft.com/office/drawing/2014/main" id="{B03E26A6-6EBA-E475-E50F-7A1F75CA671A}"/>
              </a:ext>
            </a:extLst>
          </p:cNvPr>
          <p:cNvSpPr>
            <a:spLocks noGrp="1"/>
          </p:cNvSpPr>
          <p:nvPr>
            <p:ph idx="1"/>
          </p:nvPr>
        </p:nvSpPr>
        <p:spPr>
          <a:xfrm>
            <a:off x="838200" y="2055813"/>
            <a:ext cx="10515600" cy="4121321"/>
          </a:xfrm>
        </p:spPr>
        <p:txBody>
          <a:bodyPr>
            <a:normAutofit fontScale="92500" lnSpcReduction="20000"/>
          </a:bodyPr>
          <a:lstStyle/>
          <a:p>
            <a:pPr marL="0" marR="0">
              <a:lnSpc>
                <a:spcPct val="110000"/>
              </a:lnSpc>
              <a:spcBef>
                <a:spcPts val="0"/>
              </a:spcBef>
              <a:spcAft>
                <a:spcPts val="0"/>
              </a:spcAft>
              <a:tabLst>
                <a:tab pos="457200" algn="l"/>
              </a:tabLst>
            </a:pPr>
            <a:r>
              <a:rPr lang="en-IN" sz="2400" b="1" u="sng" dirty="0">
                <a:solidFill>
                  <a:srgbClr val="F4F4F4"/>
                </a:solidFill>
                <a:latin typeface="Minion Pro" panose="02040503050201020203" pitchFamily="18" charset="0"/>
              </a:rPr>
              <a:t>Strengths</a:t>
            </a:r>
          </a:p>
          <a:p>
            <a:pPr marL="0" marR="0" indent="0">
              <a:lnSpc>
                <a:spcPct val="110000"/>
              </a:lnSpc>
              <a:spcBef>
                <a:spcPts val="0"/>
              </a:spcBef>
              <a:spcAft>
                <a:spcPts val="0"/>
              </a:spcAft>
              <a:buNone/>
              <a:tabLst>
                <a:tab pos="457200" algn="l"/>
              </a:tabLst>
            </a:pPr>
            <a:endParaRPr lang="en-IN" sz="1800" dirty="0">
              <a:solidFill>
                <a:srgbClr val="F4F4F4"/>
              </a:solidFill>
              <a:latin typeface="Minion Pro" panose="02040503050201020203" pitchFamily="18" charset="0"/>
            </a:endParaRPr>
          </a:p>
          <a:p>
            <a:pPr>
              <a:lnSpc>
                <a:spcPct val="110000"/>
              </a:lnSpc>
              <a:spcBef>
                <a:spcPts val="0"/>
              </a:spcBef>
              <a:buSzPts val="1000"/>
              <a:tabLst>
                <a:tab pos="457200" algn="l"/>
              </a:tabLst>
            </a:pPr>
            <a:r>
              <a:rPr lang="en-IN" sz="1800" b="1" dirty="0">
                <a:solidFill>
                  <a:srgbClr val="F4F4F4"/>
                </a:solidFill>
                <a:latin typeface="Minion Pro" panose="02040503050201020203" pitchFamily="18" charset="0"/>
              </a:rPr>
              <a:t>Real-Time Threat Detection</a:t>
            </a:r>
            <a:r>
              <a:rPr lang="en-IN" sz="1800" dirty="0">
                <a:solidFill>
                  <a:srgbClr val="F4F4F4"/>
                </a:solidFill>
                <a:latin typeface="Minion Pro" panose="02040503050201020203" pitchFamily="18" charset="0"/>
              </a:rPr>
              <a:t>: The system's ability to analyse IP traffic as it happens provides a powerful defence mechanism, allowing immediate identification and response to potential security threats. This     real-time capability ensures that malicious activities, such as DDoS attacks or unauthorized access attempts, are detected and mitigated before they can cause significant damage.</a:t>
            </a:r>
          </a:p>
          <a:p>
            <a:pPr marL="0" marR="0" lvl="0" indent="0">
              <a:lnSpc>
                <a:spcPct val="110000"/>
              </a:lnSpc>
              <a:spcBef>
                <a:spcPts val="0"/>
              </a:spcBef>
              <a:spcAft>
                <a:spcPts val="0"/>
              </a:spcAft>
              <a:buSzPts val="1000"/>
              <a:buNone/>
              <a:tabLst>
                <a:tab pos="457200" algn="l"/>
              </a:tabLst>
            </a:pPr>
            <a:endParaRPr lang="en-IN" sz="1800" dirty="0">
              <a:solidFill>
                <a:srgbClr val="F4F4F4"/>
              </a:solidFill>
              <a:latin typeface="Minion Pro" panose="02040503050201020203" pitchFamily="18" charset="0"/>
            </a:endParaRPr>
          </a:p>
          <a:p>
            <a:pPr>
              <a:lnSpc>
                <a:spcPct val="110000"/>
              </a:lnSpc>
              <a:spcBef>
                <a:spcPts val="0"/>
              </a:spcBef>
              <a:buSzPts val="1000"/>
              <a:tabLst>
                <a:tab pos="457200" algn="l"/>
              </a:tabLst>
            </a:pPr>
            <a:r>
              <a:rPr lang="en-IN" sz="1800" b="1" dirty="0">
                <a:solidFill>
                  <a:srgbClr val="F4F4F4"/>
                </a:solidFill>
                <a:latin typeface="Minion Pro" panose="02040503050201020203" pitchFamily="18" charset="0"/>
              </a:rPr>
              <a:t>Scalability</a:t>
            </a:r>
            <a:r>
              <a:rPr lang="en-IN" sz="1800" dirty="0">
                <a:solidFill>
                  <a:srgbClr val="F4F4F4"/>
                </a:solidFill>
                <a:latin typeface="Minion Pro" panose="02040503050201020203" pitchFamily="18" charset="0"/>
              </a:rPr>
              <a:t>: Designed to handle vast amounts of data, vulnerability tracker system is highly scalable, making it suitable for large, complex networks with millions of IP connections. This adaptability ensures that the system remains effective as network demands grow, from small businesses to global enterprises.</a:t>
            </a:r>
          </a:p>
          <a:p>
            <a:pPr marL="0" indent="0">
              <a:lnSpc>
                <a:spcPct val="110000"/>
              </a:lnSpc>
              <a:spcBef>
                <a:spcPts val="0"/>
              </a:spcBef>
              <a:buNone/>
              <a:tabLst>
                <a:tab pos="457200" algn="l"/>
              </a:tabLst>
            </a:pPr>
            <a:endParaRPr lang="en-IN" sz="1800" b="1" u="sng" dirty="0">
              <a:solidFill>
                <a:srgbClr val="F4F4F4"/>
              </a:solidFill>
              <a:latin typeface="Minion Pro" panose="02040503050201020203" pitchFamily="18" charset="0"/>
            </a:endParaRPr>
          </a:p>
          <a:p>
            <a:pPr marL="0">
              <a:lnSpc>
                <a:spcPct val="110000"/>
              </a:lnSpc>
              <a:spcBef>
                <a:spcPts val="0"/>
              </a:spcBef>
              <a:tabLst>
                <a:tab pos="457200" algn="l"/>
              </a:tabLst>
            </a:pPr>
            <a:r>
              <a:rPr lang="en-IN" sz="2400" b="1" u="sng" dirty="0">
                <a:solidFill>
                  <a:srgbClr val="F4F4F4"/>
                </a:solidFill>
                <a:latin typeface="Minion Pro" panose="02040503050201020203" pitchFamily="18" charset="0"/>
              </a:rPr>
              <a:t>Weaknesses</a:t>
            </a:r>
          </a:p>
          <a:p>
            <a:pPr marL="0" indent="0">
              <a:lnSpc>
                <a:spcPct val="110000"/>
              </a:lnSpc>
              <a:spcBef>
                <a:spcPts val="0"/>
              </a:spcBef>
              <a:buNone/>
              <a:tabLst>
                <a:tab pos="457200" algn="l"/>
              </a:tabLst>
            </a:pPr>
            <a:endParaRPr lang="en-IN" sz="1800" u="sng" dirty="0">
              <a:solidFill>
                <a:srgbClr val="F4F4F4"/>
              </a:solidFill>
              <a:latin typeface="Minion Pro" panose="02040503050201020203" pitchFamily="18" charset="0"/>
            </a:endParaRPr>
          </a:p>
          <a:p>
            <a:pPr>
              <a:lnSpc>
                <a:spcPct val="110000"/>
              </a:lnSpc>
              <a:spcBef>
                <a:spcPts val="0"/>
              </a:spcBef>
              <a:buSzPts val="1000"/>
              <a:tabLst>
                <a:tab pos="457200" algn="l"/>
              </a:tabLst>
            </a:pPr>
            <a:r>
              <a:rPr lang="en-IN" sz="1800" b="1" dirty="0">
                <a:solidFill>
                  <a:srgbClr val="F4F4F4"/>
                </a:solidFill>
                <a:latin typeface="Minion Pro" panose="02040503050201020203" pitchFamily="18" charset="0"/>
              </a:rPr>
              <a:t>Resource-Intensive Processing</a:t>
            </a:r>
            <a:r>
              <a:rPr lang="en-IN" sz="1800" dirty="0">
                <a:solidFill>
                  <a:srgbClr val="F4F4F4"/>
                </a:solidFill>
                <a:latin typeface="Minion Pro" panose="02040503050201020203" pitchFamily="18" charset="0"/>
              </a:rPr>
              <a:t>: The computational demands of real-time IP traffic analysis, especially in large-scale networks, can be significant. This may require substantial investment in hardware and computational resources, potentially limiting its accessibility to organizations with smaller IT budgets.</a:t>
            </a:r>
          </a:p>
          <a:p>
            <a:pPr marL="0" marR="0" lvl="0" indent="0">
              <a:lnSpc>
                <a:spcPct val="110000"/>
              </a:lnSpc>
              <a:spcBef>
                <a:spcPts val="0"/>
              </a:spcBef>
              <a:spcAft>
                <a:spcPts val="0"/>
              </a:spcAft>
              <a:buSzPts val="1000"/>
              <a:buNone/>
              <a:tabLst>
                <a:tab pos="457200" algn="l"/>
              </a:tabLst>
            </a:pPr>
            <a:endParaRPr lang="en-IN" sz="1800" dirty="0">
              <a:solidFill>
                <a:srgbClr val="F4F4F4"/>
              </a:solidFill>
              <a:latin typeface="Minion Pro" panose="02040503050201020203" pitchFamily="18" charset="0"/>
            </a:endParaRPr>
          </a:p>
        </p:txBody>
      </p:sp>
    </p:spTree>
    <p:extLst>
      <p:ext uri="{BB962C8B-B14F-4D97-AF65-F5344CB8AC3E}">
        <p14:creationId xmlns:p14="http://schemas.microsoft.com/office/powerpoint/2010/main" val="20966738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1000"/>
                                        <p:tgtEl>
                                          <p:spTgt spid="3">
                                            <p:txEl>
                                              <p:pRg st="6" end="6"/>
                                            </p:txEl>
                                          </p:spTgt>
                                        </p:tgtEl>
                                      </p:cBhvr>
                                    </p:animEffect>
                                    <p:anim calcmode="lin" valueType="num">
                                      <p:cBhvr>
                                        <p:cTn id="29"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1000"/>
                                        <p:tgtEl>
                                          <p:spTgt spid="3">
                                            <p:txEl>
                                              <p:pRg st="8" end="8"/>
                                            </p:txEl>
                                          </p:spTgt>
                                        </p:tgtEl>
                                      </p:cBhvr>
                                    </p:animEffect>
                                    <p:anim calcmode="lin" valueType="num">
                                      <p:cBhvr>
                                        <p:cTn id="36"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48788C8B-850D-F4DF-3D51-A51132A27A12}"/>
              </a:ext>
            </a:extLst>
          </p:cNvPr>
          <p:cNvPicPr>
            <a:picLocks noChangeAspect="1" noChangeArrowheads="1"/>
          </p:cNvPicPr>
          <p:nvPr/>
        </p:nvPicPr>
        <p:blipFill rotWithShape="1">
          <a:blip r:embed="rId2">
            <a:alphaModFix amt="50000"/>
            <a:extLst>
              <a:ext uri="{BEBA8EAE-BF5A-486C-A8C5-ECC9F3942E4B}">
                <a14:imgProps xmlns:a14="http://schemas.microsoft.com/office/drawing/2010/main">
                  <a14:imgLayer r:embed="rId3">
                    <a14:imgEffect>
                      <a14:artisticBlur radius="12"/>
                    </a14:imgEffect>
                    <a14:imgEffect>
                      <a14:saturation sat="0"/>
                    </a14:imgEffect>
                  </a14:imgLayer>
                </a14:imgProps>
              </a:ext>
              <a:ext uri="{28A0092B-C50C-407E-A947-70E740481C1C}">
                <a14:useLocalDpi xmlns:a14="http://schemas.microsoft.com/office/drawing/2010/main" val="0"/>
              </a:ext>
            </a:extLst>
          </a:blip>
          <a:srcRect r="319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0CDDD41-51F1-6370-E9CB-A3CB97B1903E}"/>
              </a:ext>
            </a:extLst>
          </p:cNvPr>
          <p:cNvSpPr>
            <a:spLocks noGrp="1"/>
          </p:cNvSpPr>
          <p:nvPr>
            <p:ph type="title"/>
          </p:nvPr>
        </p:nvSpPr>
        <p:spPr>
          <a:xfrm>
            <a:off x="2474170" y="365125"/>
            <a:ext cx="7243660" cy="1325563"/>
          </a:xfrm>
        </p:spPr>
        <p:txBody>
          <a:bodyPr>
            <a:noAutofit/>
          </a:bodyPr>
          <a:lstStyle/>
          <a:p>
            <a:pPr algn="ctr"/>
            <a:r>
              <a:rPr lang="en-IN" sz="7000" u="sng" dirty="0">
                <a:solidFill>
                  <a:srgbClr val="D3D3D3"/>
                </a:solidFill>
                <a:latin typeface="Neue Plak Bold" panose="020B0804030202020204" pitchFamily="34" charset="0"/>
              </a:rPr>
              <a:t>SWOT ANALYSIS</a:t>
            </a:r>
          </a:p>
        </p:txBody>
      </p:sp>
      <p:sp>
        <p:nvSpPr>
          <p:cNvPr id="3" name="Content Placeholder 2">
            <a:extLst>
              <a:ext uri="{FF2B5EF4-FFF2-40B4-BE49-F238E27FC236}">
                <a16:creationId xmlns:a16="http://schemas.microsoft.com/office/drawing/2014/main" id="{B03E26A6-6EBA-E475-E50F-7A1F75CA671A}"/>
              </a:ext>
            </a:extLst>
          </p:cNvPr>
          <p:cNvSpPr>
            <a:spLocks noGrp="1"/>
          </p:cNvSpPr>
          <p:nvPr>
            <p:ph idx="1"/>
          </p:nvPr>
        </p:nvSpPr>
        <p:spPr>
          <a:xfrm>
            <a:off x="838200" y="1690688"/>
            <a:ext cx="10515600" cy="4956175"/>
          </a:xfrm>
        </p:spPr>
        <p:txBody>
          <a:bodyPr>
            <a:normAutofit lnSpcReduction="10000"/>
          </a:bodyPr>
          <a:lstStyle/>
          <a:p>
            <a:pPr marL="0" indent="0">
              <a:spcBef>
                <a:spcPts val="0"/>
              </a:spcBef>
              <a:buNone/>
              <a:tabLst>
                <a:tab pos="457200" algn="l"/>
              </a:tabLst>
            </a:pPr>
            <a:endParaRPr lang="en-IN" sz="1800" dirty="0">
              <a:solidFill>
                <a:schemeClr val="bg1"/>
              </a:solidFill>
              <a:effectLst/>
              <a:latin typeface="Times New Roman" panose="02020603050405020304" pitchFamily="18" charset="0"/>
              <a:ea typeface="Times New Roman" panose="02020603050405020304" pitchFamily="18" charset="0"/>
            </a:endParaRPr>
          </a:p>
          <a:p>
            <a:pPr>
              <a:lnSpc>
                <a:spcPct val="70000"/>
              </a:lnSpc>
              <a:spcBef>
                <a:spcPts val="0"/>
              </a:spcBef>
              <a:buSzPct val="100000"/>
              <a:tabLst>
                <a:tab pos="457200" algn="l"/>
              </a:tabLst>
            </a:pPr>
            <a:r>
              <a:rPr lang="en-IN" sz="2200" b="1" u="sng" dirty="0">
                <a:solidFill>
                  <a:srgbClr val="F4F4F4"/>
                </a:solidFill>
                <a:latin typeface="Minion Pro" panose="02040503050201020203" pitchFamily="18" charset="0"/>
              </a:rPr>
              <a:t>Opportunities</a:t>
            </a:r>
          </a:p>
          <a:p>
            <a:pPr marL="0" indent="0">
              <a:lnSpc>
                <a:spcPct val="70000"/>
              </a:lnSpc>
              <a:spcBef>
                <a:spcPts val="0"/>
              </a:spcBef>
              <a:buSzPts val="1000"/>
              <a:buNone/>
              <a:tabLst>
                <a:tab pos="457200" algn="l"/>
              </a:tabLst>
            </a:pPr>
            <a:endParaRPr lang="en-IN" sz="1700" b="1" dirty="0">
              <a:solidFill>
                <a:srgbClr val="F4F4F4"/>
              </a:solidFill>
              <a:latin typeface="Minion Pro" panose="02040503050201020203" pitchFamily="18" charset="0"/>
            </a:endParaRPr>
          </a:p>
          <a:p>
            <a:pPr>
              <a:spcBef>
                <a:spcPts val="0"/>
              </a:spcBef>
              <a:buSzPts val="1000"/>
              <a:tabLst>
                <a:tab pos="457200" algn="l"/>
              </a:tabLst>
            </a:pPr>
            <a:r>
              <a:rPr lang="en-IN" sz="1700" b="1" dirty="0">
                <a:solidFill>
                  <a:srgbClr val="F4F4F4"/>
                </a:solidFill>
                <a:latin typeface="Minion Pro" panose="02040503050201020203" pitchFamily="18" charset="0"/>
              </a:rPr>
              <a:t>Integration with Existing Security Infrastructures: </a:t>
            </a:r>
            <a:r>
              <a:rPr lang="en-IN" sz="1700" dirty="0">
                <a:solidFill>
                  <a:srgbClr val="F4F4F4"/>
                </a:solidFill>
                <a:latin typeface="Minion Pro" panose="02040503050201020203" pitchFamily="18" charset="0"/>
              </a:rPr>
              <a:t>The Vulnerability tracker system can be seamlessly integrated with other security tools like Geolocation. This integration offers a holistic approach to threat management, combining real-time detection with broader incident response capabilities.</a:t>
            </a:r>
          </a:p>
          <a:p>
            <a:pPr marL="0" indent="0">
              <a:lnSpc>
                <a:spcPct val="70000"/>
              </a:lnSpc>
              <a:spcBef>
                <a:spcPts val="0"/>
              </a:spcBef>
              <a:buSzPts val="1000"/>
              <a:buNone/>
              <a:tabLst>
                <a:tab pos="457200" algn="l"/>
              </a:tabLst>
            </a:pPr>
            <a:endParaRPr lang="en-IN" sz="1700" dirty="0">
              <a:solidFill>
                <a:srgbClr val="F4F4F4"/>
              </a:solidFill>
              <a:latin typeface="Minion Pro" panose="02040503050201020203" pitchFamily="18" charset="0"/>
            </a:endParaRPr>
          </a:p>
          <a:p>
            <a:pPr>
              <a:spcBef>
                <a:spcPts val="0"/>
              </a:spcBef>
              <a:buSzPts val="1000"/>
              <a:tabLst>
                <a:tab pos="457200" algn="l"/>
              </a:tabLst>
            </a:pPr>
            <a:r>
              <a:rPr lang="en-IN" sz="1700" b="1" dirty="0">
                <a:solidFill>
                  <a:srgbClr val="F4F4F4"/>
                </a:solidFill>
                <a:latin typeface="Minion Pro" panose="02040503050201020203" pitchFamily="18" charset="0"/>
              </a:rPr>
              <a:t>Customization for Industry-Specific Needs: </a:t>
            </a:r>
            <a:r>
              <a:rPr lang="en-IN" sz="1700" dirty="0">
                <a:solidFill>
                  <a:srgbClr val="F4F4F4"/>
                </a:solidFill>
                <a:latin typeface="Minion Pro" panose="02040503050201020203" pitchFamily="18" charset="0"/>
              </a:rPr>
              <a:t>The system can be tailored to meet the unique security requirements of different industries, such as finance, healthcare, and government. By customizing detection algorithms and thresholds, the system can provide targeted protection against industry-specific threats, increasing its value and relevance.</a:t>
            </a:r>
          </a:p>
          <a:p>
            <a:pPr>
              <a:spcBef>
                <a:spcPts val="0"/>
              </a:spcBef>
              <a:buSzPts val="1000"/>
              <a:tabLst>
                <a:tab pos="457200" algn="l"/>
              </a:tabLst>
            </a:pPr>
            <a:endParaRPr lang="en-IN" sz="1700" dirty="0">
              <a:solidFill>
                <a:srgbClr val="F4F4F4"/>
              </a:solidFill>
              <a:latin typeface="Minion Pro" panose="02040503050201020203" pitchFamily="18" charset="0"/>
            </a:endParaRPr>
          </a:p>
          <a:p>
            <a:pPr marL="0" marR="0">
              <a:spcBef>
                <a:spcPts val="0"/>
              </a:spcBef>
              <a:spcAft>
                <a:spcPts val="0"/>
              </a:spcAft>
              <a:tabLst>
                <a:tab pos="457200" algn="l"/>
              </a:tabLst>
            </a:pPr>
            <a:r>
              <a:rPr lang="en-IN" sz="2200" b="1" u="sng" dirty="0">
                <a:solidFill>
                  <a:srgbClr val="F4F4F4"/>
                </a:solidFill>
                <a:latin typeface="Minion Pro" panose="02040503050201020203" pitchFamily="18" charset="0"/>
              </a:rPr>
              <a:t>Threats</a:t>
            </a:r>
          </a:p>
          <a:p>
            <a:pPr marL="0" marR="0" indent="0">
              <a:spcBef>
                <a:spcPts val="0"/>
              </a:spcBef>
              <a:spcAft>
                <a:spcPts val="0"/>
              </a:spcAft>
              <a:buNone/>
              <a:tabLst>
                <a:tab pos="457200" algn="l"/>
              </a:tabLst>
            </a:pPr>
            <a:endParaRPr lang="en-IN" sz="1700" b="1" u="sng" dirty="0">
              <a:solidFill>
                <a:srgbClr val="F4F4F4"/>
              </a:solidFill>
              <a:latin typeface="Minion Pro" panose="02040503050201020203" pitchFamily="18"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IN" sz="1700" b="1" dirty="0">
                <a:solidFill>
                  <a:srgbClr val="F4F4F4"/>
                </a:solidFill>
                <a:latin typeface="Minion Pro" panose="02040503050201020203" pitchFamily="18" charset="0"/>
              </a:rPr>
              <a:t>Evolving Cyber Threat Landscape: </a:t>
            </a:r>
            <a:r>
              <a:rPr lang="en-IN" sz="1700" dirty="0">
                <a:solidFill>
                  <a:srgbClr val="F4F4F4"/>
                </a:solidFill>
                <a:latin typeface="Minion Pro" panose="02040503050201020203" pitchFamily="18" charset="0"/>
              </a:rPr>
              <a:t>The constantly changing nature of cyber threats poses a challenge to the effectiveness of this vulnerability tracker system. New attack techniques and vulnerabilities may emerge that the current algorithms and data models are not equipped to handle, necessitating continuous updates and adaptations.</a:t>
            </a:r>
          </a:p>
          <a:p>
            <a:pPr marL="0" marR="0" lvl="0" indent="0">
              <a:spcBef>
                <a:spcPts val="0"/>
              </a:spcBef>
              <a:spcAft>
                <a:spcPts val="0"/>
              </a:spcAft>
              <a:buSzPts val="1000"/>
              <a:buNone/>
              <a:tabLst>
                <a:tab pos="457200" algn="l"/>
              </a:tabLst>
            </a:pPr>
            <a:endParaRPr lang="en-IN" sz="1700" dirty="0">
              <a:solidFill>
                <a:srgbClr val="F4F4F4"/>
              </a:solidFill>
              <a:latin typeface="Minion Pro" panose="02040503050201020203" pitchFamily="18"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IN" sz="1700" b="1" dirty="0">
                <a:solidFill>
                  <a:srgbClr val="F4F4F4"/>
                </a:solidFill>
                <a:latin typeface="Minion Pro" panose="02040503050201020203" pitchFamily="18" charset="0"/>
              </a:rPr>
              <a:t>Data Privacy and Regulatory Compliance: </a:t>
            </a:r>
            <a:r>
              <a:rPr lang="en-IN" sz="1700" dirty="0">
                <a:solidFill>
                  <a:srgbClr val="F4F4F4"/>
                </a:solidFill>
                <a:latin typeface="Minion Pro" panose="02040503050201020203" pitchFamily="18" charset="0"/>
              </a:rPr>
              <a:t>Handling and analysing IP data, especially in regions with strict data protection laws, introduces potential privacy concerns. Ensuring compliance with regulations and other privacy frameworks is crucial to avoid legal repercussions and maintain user trust.</a:t>
            </a:r>
          </a:p>
          <a:p>
            <a:pPr>
              <a:spcBef>
                <a:spcPts val="0"/>
              </a:spcBef>
              <a:buSzPts val="1000"/>
              <a:tabLst>
                <a:tab pos="457200" algn="l"/>
              </a:tabLst>
            </a:pPr>
            <a:endParaRPr lang="en-IN" sz="1700" dirty="0">
              <a:solidFill>
                <a:srgbClr val="F4F4F4"/>
              </a:solidFill>
              <a:latin typeface="Minion Pro" panose="02040503050201020203" pitchFamily="18" charset="0"/>
            </a:endParaRPr>
          </a:p>
        </p:txBody>
      </p:sp>
    </p:spTree>
    <p:extLst>
      <p:ext uri="{BB962C8B-B14F-4D97-AF65-F5344CB8AC3E}">
        <p14:creationId xmlns:p14="http://schemas.microsoft.com/office/powerpoint/2010/main" val="832370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fade">
                                      <p:cBhvr>
                                        <p:cTn id="14" dur="1000"/>
                                        <p:tgtEl>
                                          <p:spTgt spid="3">
                                            <p:txEl>
                                              <p:pRg st="3" end="3"/>
                                            </p:txEl>
                                          </p:spTgt>
                                        </p:tgtEl>
                                      </p:cBhvr>
                                    </p:animEffect>
                                    <p:anim calcmode="lin" valueType="num">
                                      <p:cBhvr>
                                        <p:cTn id="1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1000"/>
                                        <p:tgtEl>
                                          <p:spTgt spid="3">
                                            <p:txEl>
                                              <p:pRg st="5" end="5"/>
                                            </p:txEl>
                                          </p:spTgt>
                                        </p:tgtEl>
                                      </p:cBhvr>
                                    </p:animEffect>
                                    <p:anim calcmode="lin" valueType="num">
                                      <p:cBhvr>
                                        <p:cTn id="2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1000"/>
                                        <p:tgtEl>
                                          <p:spTgt spid="3">
                                            <p:txEl>
                                              <p:pRg st="7" end="7"/>
                                            </p:txEl>
                                          </p:spTgt>
                                        </p:tgtEl>
                                      </p:cBhvr>
                                    </p:animEffect>
                                    <p:anim calcmode="lin" valueType="num">
                                      <p:cBhvr>
                                        <p:cTn id="29"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fade">
                                      <p:cBhvr>
                                        <p:cTn id="35" dur="1000"/>
                                        <p:tgtEl>
                                          <p:spTgt spid="3">
                                            <p:txEl>
                                              <p:pRg st="9" end="9"/>
                                            </p:txEl>
                                          </p:spTgt>
                                        </p:tgtEl>
                                      </p:cBhvr>
                                    </p:animEffect>
                                    <p:anim calcmode="lin" valueType="num">
                                      <p:cBhvr>
                                        <p:cTn id="36"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1000"/>
                                        <p:tgtEl>
                                          <p:spTgt spid="3">
                                            <p:txEl>
                                              <p:pRg st="11" end="11"/>
                                            </p:txEl>
                                          </p:spTgt>
                                        </p:tgtEl>
                                      </p:cBhvr>
                                    </p:animEffect>
                                    <p:anim calcmode="lin" valueType="num">
                                      <p:cBhvr>
                                        <p:cTn id="43"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7DD6AE-6EE5-7070-8241-871DC7455FCF}"/>
              </a:ext>
            </a:extLst>
          </p:cNvPr>
          <p:cNvPicPr>
            <a:picLocks noChangeAspect="1"/>
          </p:cNvPicPr>
          <p:nvPr/>
        </p:nvPicPr>
        <p:blipFill rotWithShape="1">
          <a:blip r:embed="rId2">
            <a:extLst>
              <a:ext uri="{28A0092B-C50C-407E-A947-70E740481C1C}">
                <a14:useLocalDpi xmlns:a14="http://schemas.microsoft.com/office/drawing/2010/main" val="0"/>
              </a:ext>
            </a:extLst>
          </a:blip>
          <a:srcRect l="7537" r="7537"/>
          <a:stretch/>
        </p:blipFill>
        <p:spPr>
          <a:xfrm rot="5400000">
            <a:off x="2667001" y="-2666999"/>
            <a:ext cx="6857999" cy="12192000"/>
          </a:xfrm>
          <a:prstGeom prst="rect">
            <a:avLst/>
          </a:prstGeom>
        </p:spPr>
      </p:pic>
      <p:sp>
        <p:nvSpPr>
          <p:cNvPr id="2" name="Title 1">
            <a:extLst>
              <a:ext uri="{FF2B5EF4-FFF2-40B4-BE49-F238E27FC236}">
                <a16:creationId xmlns:a16="http://schemas.microsoft.com/office/drawing/2014/main" id="{C0CDDD41-51F1-6370-E9CB-A3CB97B1903E}"/>
              </a:ext>
            </a:extLst>
          </p:cNvPr>
          <p:cNvSpPr>
            <a:spLocks noGrp="1"/>
          </p:cNvSpPr>
          <p:nvPr>
            <p:ph type="title"/>
          </p:nvPr>
        </p:nvSpPr>
        <p:spPr>
          <a:xfrm>
            <a:off x="1306576" y="365125"/>
            <a:ext cx="9578849" cy="1325563"/>
          </a:xfrm>
        </p:spPr>
        <p:txBody>
          <a:bodyPr>
            <a:noAutofit/>
          </a:bodyPr>
          <a:lstStyle/>
          <a:p>
            <a:pPr algn="ctr"/>
            <a:r>
              <a:rPr lang="en-IN" sz="7000" u="sng" dirty="0">
                <a:solidFill>
                  <a:srgbClr val="D3D3D3"/>
                </a:solidFill>
                <a:latin typeface="Neue Plak Bold" panose="020B0804030202020204" pitchFamily="34" charset="0"/>
              </a:rPr>
              <a:t>AREA OF APPLICATION</a:t>
            </a:r>
          </a:p>
        </p:txBody>
      </p:sp>
      <p:sp>
        <p:nvSpPr>
          <p:cNvPr id="3" name="Content Placeholder 2">
            <a:extLst>
              <a:ext uri="{FF2B5EF4-FFF2-40B4-BE49-F238E27FC236}">
                <a16:creationId xmlns:a16="http://schemas.microsoft.com/office/drawing/2014/main" id="{B03E26A6-6EBA-E475-E50F-7A1F75CA671A}"/>
              </a:ext>
            </a:extLst>
          </p:cNvPr>
          <p:cNvSpPr>
            <a:spLocks noGrp="1"/>
          </p:cNvSpPr>
          <p:nvPr>
            <p:ph idx="1"/>
          </p:nvPr>
        </p:nvSpPr>
        <p:spPr>
          <a:xfrm>
            <a:off x="838200" y="1901825"/>
            <a:ext cx="10515600" cy="3913496"/>
          </a:xfrm>
        </p:spPr>
        <p:txBody>
          <a:bodyPr>
            <a:normAutofit/>
          </a:bodyPr>
          <a:lstStyle/>
          <a:p>
            <a:pPr marL="0" marR="0" indent="0">
              <a:spcBef>
                <a:spcPts val="0"/>
              </a:spcBef>
              <a:spcAft>
                <a:spcPts val="0"/>
              </a:spcAft>
              <a:buSzPts val="1000"/>
              <a:buNone/>
              <a:tabLst>
                <a:tab pos="457200" algn="l"/>
              </a:tabLst>
            </a:pPr>
            <a:r>
              <a:rPr lang="en-IN" sz="1700" dirty="0">
                <a:solidFill>
                  <a:srgbClr val="F4F4F4"/>
                </a:solidFill>
                <a:latin typeface="Minion Pro" panose="02040503050201020203" pitchFamily="18" charset="0"/>
              </a:rPr>
              <a:t>The IP analysis system is designed to be versatile, with a wide range of applications across various industries and sectors. Its ability to detect and mitigate network security threats in real-time makes it an invaluable tool for any organization that relies on digital infrastructure. Below are the key areas where this system can be applied:</a:t>
            </a:r>
          </a:p>
          <a:p>
            <a:pPr marL="0" marR="0" indent="0">
              <a:spcBef>
                <a:spcPts val="0"/>
              </a:spcBef>
              <a:spcAft>
                <a:spcPts val="0"/>
              </a:spcAft>
              <a:buSzPts val="1000"/>
              <a:buNone/>
              <a:tabLst>
                <a:tab pos="457200" algn="l"/>
              </a:tabLst>
            </a:pPr>
            <a:endParaRPr lang="en-IN" sz="1700" dirty="0">
              <a:solidFill>
                <a:srgbClr val="F4F4F4"/>
              </a:solidFill>
              <a:latin typeface="Minion Pro" panose="02040503050201020203" pitchFamily="18" charset="0"/>
            </a:endParaRPr>
          </a:p>
          <a:p>
            <a:pPr>
              <a:spcBef>
                <a:spcPts val="0"/>
              </a:spcBef>
              <a:buSzPts val="1000"/>
              <a:tabLst>
                <a:tab pos="457200" algn="l"/>
              </a:tabLst>
            </a:pPr>
            <a:r>
              <a:rPr lang="en-IN" sz="1700" b="1" dirty="0">
                <a:solidFill>
                  <a:srgbClr val="F4F4F4"/>
                </a:solidFill>
                <a:latin typeface="Minion Pro" panose="02040503050201020203" pitchFamily="18" charset="0"/>
              </a:rPr>
              <a:t>Corporate Network Security</a:t>
            </a:r>
          </a:p>
          <a:p>
            <a:pPr marL="0" marR="0" indent="0">
              <a:spcBef>
                <a:spcPts val="0"/>
              </a:spcBef>
              <a:spcAft>
                <a:spcPts val="0"/>
              </a:spcAft>
              <a:buSzPts val="1000"/>
              <a:buFont typeface="Arial" panose="020B0604020202020204" pitchFamily="34" charset="0"/>
              <a:buNone/>
              <a:tabLst>
                <a:tab pos="457200" algn="l"/>
              </a:tabLst>
            </a:pPr>
            <a:r>
              <a:rPr lang="en-IN" sz="1700" dirty="0">
                <a:solidFill>
                  <a:srgbClr val="F4F4F4"/>
                </a:solidFill>
                <a:latin typeface="Minion Pro" panose="02040503050201020203" pitchFamily="18" charset="0"/>
              </a:rPr>
              <a:t>In the corporate world, safeguarding sensitive data and ensuring the smooth operation of business processes are paramount. The system can be deployed across enterprise networks to continuously monitor for anomalies that could indicate potential security breaches. Whether it’s protecting intellectual property from industrial espionage, securing financial transactions, or preventing data leaks, this system acts as a digital guardian, ensuring that threats are neutralized before they can impact the business.</a:t>
            </a:r>
          </a:p>
          <a:p>
            <a:pPr marL="0" marR="0" indent="0">
              <a:spcBef>
                <a:spcPts val="0"/>
              </a:spcBef>
              <a:spcAft>
                <a:spcPts val="0"/>
              </a:spcAft>
              <a:buSzPts val="1000"/>
              <a:buNone/>
              <a:tabLst>
                <a:tab pos="457200" algn="l"/>
              </a:tabLst>
            </a:pPr>
            <a:endParaRPr lang="en-IN" sz="1700" dirty="0">
              <a:solidFill>
                <a:srgbClr val="F4F4F4"/>
              </a:solidFill>
              <a:latin typeface="Minion Pro" panose="02040503050201020203" pitchFamily="18" charset="0"/>
            </a:endParaRPr>
          </a:p>
          <a:p>
            <a:pPr>
              <a:spcBef>
                <a:spcPts val="0"/>
              </a:spcBef>
              <a:buSzPts val="1000"/>
              <a:tabLst>
                <a:tab pos="457200" algn="l"/>
              </a:tabLst>
            </a:pPr>
            <a:r>
              <a:rPr lang="en-IN" sz="1700" b="1" dirty="0">
                <a:solidFill>
                  <a:srgbClr val="F4F4F4"/>
                </a:solidFill>
                <a:latin typeface="Minion Pro" panose="02040503050201020203" pitchFamily="18" charset="0"/>
              </a:rPr>
              <a:t>Internet Service Providers (ISPs)</a:t>
            </a:r>
          </a:p>
          <a:p>
            <a:pPr marL="0" marR="0" indent="0">
              <a:spcBef>
                <a:spcPts val="0"/>
              </a:spcBef>
              <a:spcAft>
                <a:spcPts val="0"/>
              </a:spcAft>
              <a:buSzPts val="1000"/>
              <a:buNone/>
              <a:tabLst>
                <a:tab pos="457200" algn="l"/>
              </a:tabLst>
            </a:pPr>
            <a:r>
              <a:rPr lang="en-IN" sz="1700" dirty="0">
                <a:solidFill>
                  <a:srgbClr val="F4F4F4"/>
                </a:solidFill>
                <a:latin typeface="Minion Pro" panose="02040503050201020203" pitchFamily="18" charset="0"/>
              </a:rPr>
              <a:t>ISPs manage vast amounts of data traffic daily, making them prime targets for cyber-attacks. This system can be integrated into ISP infrastructure to monitor and secure the traffic flowing through their networks. By identifying and blocking malicious traffic, ISPs can provide their customers with a more secure internet experience, reducing the risk of large-scale attacks such as DDoS, which can disrupt services for millions of users.</a:t>
            </a:r>
          </a:p>
          <a:p>
            <a:pPr marL="0" marR="0">
              <a:spcBef>
                <a:spcPts val="0"/>
              </a:spcBef>
              <a:spcAft>
                <a:spcPts val="0"/>
              </a:spcAft>
              <a:tabLst>
                <a:tab pos="457200" algn="l"/>
              </a:tabLst>
            </a:pPr>
            <a:endParaRPr lang="en-IN" sz="1800"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54322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1000"/>
                                        <p:tgtEl>
                                          <p:spTgt spid="3">
                                            <p:txEl>
                                              <p:pRg st="5" end="5"/>
                                            </p:txEl>
                                          </p:spTgt>
                                        </p:tgtEl>
                                      </p:cBhvr>
                                    </p:animEffect>
                                    <p:anim calcmode="lin" valueType="num">
                                      <p:cBhvr>
                                        <p:cTn id="2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1000"/>
                                        <p:tgtEl>
                                          <p:spTgt spid="3">
                                            <p:txEl>
                                              <p:pRg st="6" end="6"/>
                                            </p:txEl>
                                          </p:spTgt>
                                        </p:tgtEl>
                                      </p:cBhvr>
                                    </p:animEffect>
                                    <p:anim calcmode="lin" valueType="num">
                                      <p:cBhvr>
                                        <p:cTn id="3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037ea652-08a9-4eaa-b4db-fa0d4a2628c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87547DEC112774480174946D5F16786" ma:contentTypeVersion="15" ma:contentTypeDescription="Create a new document." ma:contentTypeScope="" ma:versionID="ad04e776f7abab9ae1e6c4de775c1d18">
  <xsd:schema xmlns:xsd="http://www.w3.org/2001/XMLSchema" xmlns:xs="http://www.w3.org/2001/XMLSchema" xmlns:p="http://schemas.microsoft.com/office/2006/metadata/properties" xmlns:ns3="037ea652-08a9-4eaa-b4db-fa0d4a2628c5" xmlns:ns4="d3502df7-9114-417b-99f4-fc7edd05bd66" targetNamespace="http://schemas.microsoft.com/office/2006/metadata/properties" ma:root="true" ma:fieldsID="65479753887f89827939417326fd433e" ns3:_="" ns4:_="">
    <xsd:import namespace="037ea652-08a9-4eaa-b4db-fa0d4a2628c5"/>
    <xsd:import namespace="d3502df7-9114-417b-99f4-fc7edd05bd66"/>
    <xsd:element name="properties">
      <xsd:complexType>
        <xsd:sequence>
          <xsd:element name="documentManagement">
            <xsd:complexType>
              <xsd:all>
                <xsd:element ref="ns3:MediaServiceMetadata" minOccurs="0"/>
                <xsd:element ref="ns3:MediaServiceFastMetadata" minOccurs="0"/>
                <xsd:element ref="ns3:_activity" minOccurs="0"/>
                <xsd:element ref="ns3:MediaServiceObjectDetectorVersions" minOccurs="0"/>
                <xsd:element ref="ns3:MediaServiceDateTaken" minOccurs="0"/>
                <xsd:element ref="ns3:MediaServiceAutoTags" minOccurs="0"/>
                <xsd:element ref="ns3:MediaServiceGenerationTime" minOccurs="0"/>
                <xsd:element ref="ns3:MediaServiceEventHashCode" minOccurs="0"/>
                <xsd:element ref="ns3:MediaLengthInSeconds" minOccurs="0"/>
                <xsd:element ref="ns3:MediaServiceOCR" minOccurs="0"/>
                <xsd:element ref="ns3:MediaServiceSearchProperties" minOccurs="0"/>
                <xsd:element ref="ns4:SharedWithUsers" minOccurs="0"/>
                <xsd:element ref="ns4:SharedWithDetails" minOccurs="0"/>
                <xsd:element ref="ns4:SharingHintHash"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37ea652-08a9-4eaa-b4db-fa0d4a2628c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SearchProperties" ma:index="18" nillable="true" ma:displayName="MediaServiceSearchProperties" ma:hidden="true" ma:internalName="MediaServiceSearchProperties" ma:readOnly="true">
      <xsd:simpleType>
        <xsd:restriction base="dms:Note"/>
      </xsd:simpleType>
    </xsd:element>
    <xsd:element name="MediaServiceSystemTags" ma:index="2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3502df7-9114-417b-99f4-fc7edd05bd66"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SharingHintHash" ma:index="2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844E011-B27C-427A-873D-D26C82AA309A}">
  <ds:schemaRefs>
    <ds:schemaRef ds:uri="http://schemas.microsoft.com/office/infopath/2007/PartnerControls"/>
    <ds:schemaRef ds:uri="http://www.w3.org/XML/1998/namespace"/>
    <ds:schemaRef ds:uri="d3502df7-9114-417b-99f4-fc7edd05bd66"/>
    <ds:schemaRef ds:uri="http://schemas.microsoft.com/office/2006/documentManagement/types"/>
    <ds:schemaRef ds:uri="http://purl.org/dc/dcmitype/"/>
    <ds:schemaRef ds:uri="037ea652-08a9-4eaa-b4db-fa0d4a2628c5"/>
    <ds:schemaRef ds:uri="http://purl.org/dc/terms/"/>
    <ds:schemaRef ds:uri="http://purl.org/dc/elements/1.1/"/>
    <ds:schemaRef ds:uri="http://schemas.microsoft.com/office/2006/metadata/properties"/>
    <ds:schemaRef ds:uri="http://schemas.openxmlformats.org/package/2006/metadata/core-properties"/>
  </ds:schemaRefs>
</ds:datastoreItem>
</file>

<file path=customXml/itemProps2.xml><?xml version="1.0" encoding="utf-8"?>
<ds:datastoreItem xmlns:ds="http://schemas.openxmlformats.org/officeDocument/2006/customXml" ds:itemID="{FEB227F4-6A51-4376-B5DA-007DFDCE1E4B}">
  <ds:schemaRefs>
    <ds:schemaRef ds:uri="http://schemas.microsoft.com/sharepoint/v3/contenttype/forms"/>
  </ds:schemaRefs>
</ds:datastoreItem>
</file>

<file path=customXml/itemProps3.xml><?xml version="1.0" encoding="utf-8"?>
<ds:datastoreItem xmlns:ds="http://schemas.openxmlformats.org/officeDocument/2006/customXml" ds:itemID="{F7939293-E073-4695-B1EA-E74421139A2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37ea652-08a9-4eaa-b4db-fa0d4a2628c5"/>
    <ds:schemaRef ds:uri="d3502df7-9114-417b-99f4-fc7edd05bd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155</TotalTime>
  <Words>1406</Words>
  <Application>Microsoft Office PowerPoint</Application>
  <PresentationFormat>Widescreen</PresentationFormat>
  <Paragraphs>83</Paragraphs>
  <Slides>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Arial</vt:lpstr>
      <vt:lpstr>Calibri</vt:lpstr>
      <vt:lpstr>Calibri Light</vt:lpstr>
      <vt:lpstr>Manrope</vt:lpstr>
      <vt:lpstr>Minion Pro</vt:lpstr>
      <vt:lpstr>Neue Plak Bold</vt:lpstr>
      <vt:lpstr>Symbol</vt:lpstr>
      <vt:lpstr>Times New Roman</vt:lpstr>
      <vt:lpstr>Office Theme</vt:lpstr>
      <vt:lpstr>MR. KESHAV SINHA</vt:lpstr>
      <vt:lpstr>ABSTRACT</vt:lpstr>
      <vt:lpstr>INTRODUCTION</vt:lpstr>
      <vt:lpstr>SWOT ANALYSIS</vt:lpstr>
      <vt:lpstr>SWOT ANALYSIS</vt:lpstr>
      <vt:lpstr>AREA OF APPLICATION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Akshat Negi</dc:creator>
  <cp:lastModifiedBy>Akshat Negi</cp:lastModifiedBy>
  <cp:revision>8</cp:revision>
  <dcterms:created xsi:type="dcterms:W3CDTF">2024-08-18T06:43:26Z</dcterms:created>
  <dcterms:modified xsi:type="dcterms:W3CDTF">2024-08-18T15:24:45Z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0x010100087547DEC112774480174946D5F16786</vt:lpwstr>
  </property>
</Properties>
</file>

<file path=docProps/thumbnail.jpeg>
</file>